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21"/>
  </p:notesMasterIdLst>
  <p:handoutMasterIdLst>
    <p:handoutMasterId r:id="rId22"/>
  </p:handoutMasterIdLst>
  <p:sldIdLst>
    <p:sldId id="256" r:id="rId5"/>
    <p:sldId id="294" r:id="rId6"/>
    <p:sldId id="288" r:id="rId7"/>
    <p:sldId id="279" r:id="rId8"/>
    <p:sldId id="282" r:id="rId9"/>
    <p:sldId id="283" r:id="rId10"/>
    <p:sldId id="291" r:id="rId11"/>
    <p:sldId id="284" r:id="rId12"/>
    <p:sldId id="285" r:id="rId13"/>
    <p:sldId id="293" r:id="rId14"/>
    <p:sldId id="290" r:id="rId15"/>
    <p:sldId id="286" r:id="rId16"/>
    <p:sldId id="292" r:id="rId17"/>
    <p:sldId id="287" r:id="rId18"/>
    <p:sldId id="295" r:id="rId19"/>
    <p:sldId id="296" r:id="rId20"/>
  </p:sldIdLst>
  <p:sldSz cx="12192000" cy="6858000"/>
  <p:notesSz cx="6858000" cy="9144000"/>
  <p:defaultTextStyle>
    <a:defPPr rtl="0">
      <a:defRPr lang="zh-tw"/>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3830" autoAdjust="0"/>
  </p:normalViewPr>
  <p:slideViewPr>
    <p:cSldViewPr snapToGrid="0">
      <p:cViewPr varScale="1">
        <p:scale>
          <a:sx n="108" d="100"/>
          <a:sy n="108" d="100"/>
        </p:scale>
        <p:origin x="114" y="24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090"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01-19T11:00:01.927" idx="1">
    <p:pos x="10" y="10"/>
    <p:text>Global connectivity analysis: 從節點開始反覆佔據可用的最低能量，對整張圖進行採樣，紀錄每個節點特定的傳播，以便分區。由於區域邊界中最低點必是連接節點的障礙，因此所有的最小值都將被識別。</p:text>
    <p:extLst>
      <p:ext uri="{C676402C-5697-4E1C-873F-D02D1690AC5C}">
        <p15:threadingInfo xmlns:p15="http://schemas.microsoft.com/office/powerpoint/2012/main" timeZoneBias="-480"/>
      </p:ext>
    </p:extLst>
  </p:cm>
</p: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982B38-C2ED-4F58-98D9-F5623865C413}" type="doc">
      <dgm:prSet loTypeId="urn:microsoft.com/office/officeart/2005/8/layout/process1" loCatId="process" qsTypeId="urn:microsoft.com/office/officeart/2005/8/quickstyle/simple1" qsCatId="simple" csTypeId="urn:microsoft.com/office/officeart/2005/8/colors/colorful3" csCatId="colorful" phldr="1"/>
      <dgm:spPr/>
      <dgm:t>
        <a:bodyPr/>
        <a:lstStyle/>
        <a:p>
          <a:endParaRPr lang="zh-TW" altLang="en-US"/>
        </a:p>
      </dgm:t>
    </dgm:pt>
    <dgm:pt modelId="{E4711DC0-D72F-4226-9DA1-3D3E18DC9F56}">
      <dgm:prSet phldrT="[文字]"/>
      <dgm:spPr/>
      <dgm:t>
        <a:bodyPr/>
        <a:lstStyle/>
        <a:p>
          <a:r>
            <a:rPr lang="en-US" altLang="en-US" dirty="0"/>
            <a:t>Image Segmentation</a:t>
          </a:r>
          <a:endParaRPr lang="zh-TW" altLang="en-US" dirty="0"/>
        </a:p>
      </dgm:t>
    </dgm:pt>
    <dgm:pt modelId="{F8A226C2-4BFD-4555-BDD2-D8EAEEF949FD}" type="parTrans" cxnId="{CA7F0954-DA75-4054-BDC1-AB153C563614}">
      <dgm:prSet/>
      <dgm:spPr/>
      <dgm:t>
        <a:bodyPr/>
        <a:lstStyle/>
        <a:p>
          <a:endParaRPr lang="zh-TW" altLang="en-US"/>
        </a:p>
      </dgm:t>
    </dgm:pt>
    <dgm:pt modelId="{BF7B42DE-8069-4F1F-9255-87FB8017CA4C}" type="sibTrans" cxnId="{CA7F0954-DA75-4054-BDC1-AB153C563614}">
      <dgm:prSet/>
      <dgm:spPr/>
      <dgm:t>
        <a:bodyPr/>
        <a:lstStyle/>
        <a:p>
          <a:endParaRPr lang="zh-TW" altLang="en-US"/>
        </a:p>
      </dgm:t>
    </dgm:pt>
    <dgm:pt modelId="{934EBDB4-C931-4AB7-8D9D-9A554ADD82EB}">
      <dgm:prSet phldrT="[文字]"/>
      <dgm:spPr/>
      <dgm:t>
        <a:bodyPr/>
        <a:lstStyle/>
        <a:p>
          <a:r>
            <a:rPr lang="en-US" altLang="en-US" dirty="0"/>
            <a:t>Permutational Analysis</a:t>
          </a:r>
          <a:endParaRPr lang="zh-TW" altLang="en-US" dirty="0"/>
        </a:p>
      </dgm:t>
    </dgm:pt>
    <dgm:pt modelId="{08E673BB-CC8A-4841-ABE9-4536214F7AAB}" type="parTrans" cxnId="{72FADFFF-B867-4C5E-B956-AE5F6726EA10}">
      <dgm:prSet/>
      <dgm:spPr/>
      <dgm:t>
        <a:bodyPr/>
        <a:lstStyle/>
        <a:p>
          <a:endParaRPr lang="zh-TW" altLang="en-US"/>
        </a:p>
      </dgm:t>
    </dgm:pt>
    <dgm:pt modelId="{64BC1C6D-968E-4AA0-9DAA-B010DCE06EAA}" type="sibTrans" cxnId="{72FADFFF-B867-4C5E-B956-AE5F6726EA10}">
      <dgm:prSet/>
      <dgm:spPr/>
      <dgm:t>
        <a:bodyPr/>
        <a:lstStyle/>
        <a:p>
          <a:endParaRPr lang="zh-TW" altLang="en-US"/>
        </a:p>
      </dgm:t>
    </dgm:pt>
    <dgm:pt modelId="{41013A34-53AE-4C04-AF18-9A2E0A293EAD}">
      <dgm:prSet phldrT="[文字]"/>
      <dgm:spPr/>
      <dgm:t>
        <a:bodyPr/>
        <a:lstStyle/>
        <a:p>
          <a:r>
            <a:rPr lang="en-US" altLang="en-US" dirty="0"/>
            <a:t>Branching Recursion</a:t>
          </a:r>
          <a:endParaRPr lang="zh-TW" altLang="en-US" dirty="0"/>
        </a:p>
      </dgm:t>
    </dgm:pt>
    <dgm:pt modelId="{3D482920-11CD-46D4-9197-8AF22191B8A1}" type="parTrans" cxnId="{9AFB365F-5163-4E9F-A309-0A1C4E14F853}">
      <dgm:prSet/>
      <dgm:spPr/>
      <dgm:t>
        <a:bodyPr/>
        <a:lstStyle/>
        <a:p>
          <a:endParaRPr lang="zh-TW" altLang="en-US"/>
        </a:p>
      </dgm:t>
    </dgm:pt>
    <dgm:pt modelId="{6D2E665C-28B0-4355-A120-C9E4DBEB81D0}" type="sibTrans" cxnId="{9AFB365F-5163-4E9F-A309-0A1C4E14F853}">
      <dgm:prSet/>
      <dgm:spPr/>
      <dgm:t>
        <a:bodyPr/>
        <a:lstStyle/>
        <a:p>
          <a:endParaRPr lang="zh-TW" altLang="en-US"/>
        </a:p>
      </dgm:t>
    </dgm:pt>
    <dgm:pt modelId="{C3BDC929-625D-4C34-B2B0-A3AAA042234B}">
      <dgm:prSet phldrT="[文字]"/>
      <dgm:spPr/>
      <dgm:t>
        <a:bodyPr/>
        <a:lstStyle/>
        <a:p>
          <a:r>
            <a:rPr lang="en-US" altLang="en-US" dirty="0"/>
            <a:t>Pathway Pruning</a:t>
          </a:r>
          <a:endParaRPr lang="zh-TW" altLang="en-US" dirty="0"/>
        </a:p>
      </dgm:t>
    </dgm:pt>
    <dgm:pt modelId="{1F380860-5DE7-4846-BA56-D2806F300D8C}" type="parTrans" cxnId="{47121342-5F3E-43F1-8058-58A03464B35F}">
      <dgm:prSet/>
      <dgm:spPr/>
      <dgm:t>
        <a:bodyPr/>
        <a:lstStyle/>
        <a:p>
          <a:endParaRPr lang="zh-TW" altLang="en-US"/>
        </a:p>
      </dgm:t>
    </dgm:pt>
    <dgm:pt modelId="{B447E775-4AF6-4552-A7F1-93F3B8627BCE}" type="sibTrans" cxnId="{47121342-5F3E-43F1-8058-58A03464B35F}">
      <dgm:prSet/>
      <dgm:spPr/>
      <dgm:t>
        <a:bodyPr/>
        <a:lstStyle/>
        <a:p>
          <a:endParaRPr lang="zh-TW" altLang="en-US"/>
        </a:p>
      </dgm:t>
    </dgm:pt>
    <dgm:pt modelId="{B7E84234-8B52-42A6-85EF-136488DEB1AD}" type="pres">
      <dgm:prSet presAssocID="{13982B38-C2ED-4F58-98D9-F5623865C413}" presName="Name0" presStyleCnt="0">
        <dgm:presLayoutVars>
          <dgm:dir/>
          <dgm:resizeHandles val="exact"/>
        </dgm:presLayoutVars>
      </dgm:prSet>
      <dgm:spPr/>
    </dgm:pt>
    <dgm:pt modelId="{E3D5FD0E-A52F-420F-AF9E-83B5EEC060D9}" type="pres">
      <dgm:prSet presAssocID="{E4711DC0-D72F-4226-9DA1-3D3E18DC9F56}" presName="node" presStyleLbl="node1" presStyleIdx="0" presStyleCnt="4">
        <dgm:presLayoutVars>
          <dgm:bulletEnabled val="1"/>
        </dgm:presLayoutVars>
      </dgm:prSet>
      <dgm:spPr/>
    </dgm:pt>
    <dgm:pt modelId="{FE183C9B-79F2-44F5-AA85-F6DBAE4E476E}" type="pres">
      <dgm:prSet presAssocID="{BF7B42DE-8069-4F1F-9255-87FB8017CA4C}" presName="sibTrans" presStyleLbl="sibTrans2D1" presStyleIdx="0" presStyleCnt="3"/>
      <dgm:spPr/>
    </dgm:pt>
    <dgm:pt modelId="{24E1FA78-C4F5-4415-8988-5BCD84CB52A3}" type="pres">
      <dgm:prSet presAssocID="{BF7B42DE-8069-4F1F-9255-87FB8017CA4C}" presName="connectorText" presStyleLbl="sibTrans2D1" presStyleIdx="0" presStyleCnt="3"/>
      <dgm:spPr/>
    </dgm:pt>
    <dgm:pt modelId="{D1EBDF28-D822-47D9-9A5C-27B8638A9184}" type="pres">
      <dgm:prSet presAssocID="{934EBDB4-C931-4AB7-8D9D-9A554ADD82EB}" presName="node" presStyleLbl="node1" presStyleIdx="1" presStyleCnt="4">
        <dgm:presLayoutVars>
          <dgm:bulletEnabled val="1"/>
        </dgm:presLayoutVars>
      </dgm:prSet>
      <dgm:spPr/>
    </dgm:pt>
    <dgm:pt modelId="{88D530E2-E56F-43F9-8A0E-1AFB00A301B8}" type="pres">
      <dgm:prSet presAssocID="{64BC1C6D-968E-4AA0-9DAA-B010DCE06EAA}" presName="sibTrans" presStyleLbl="sibTrans2D1" presStyleIdx="1" presStyleCnt="3"/>
      <dgm:spPr/>
    </dgm:pt>
    <dgm:pt modelId="{A6B333E1-94DE-4768-8182-485DC5BB0AC8}" type="pres">
      <dgm:prSet presAssocID="{64BC1C6D-968E-4AA0-9DAA-B010DCE06EAA}" presName="connectorText" presStyleLbl="sibTrans2D1" presStyleIdx="1" presStyleCnt="3"/>
      <dgm:spPr/>
    </dgm:pt>
    <dgm:pt modelId="{6068ECCF-E8FE-4011-ABD4-57380CD00BCD}" type="pres">
      <dgm:prSet presAssocID="{41013A34-53AE-4C04-AF18-9A2E0A293EAD}" presName="node" presStyleLbl="node1" presStyleIdx="2" presStyleCnt="4">
        <dgm:presLayoutVars>
          <dgm:bulletEnabled val="1"/>
        </dgm:presLayoutVars>
      </dgm:prSet>
      <dgm:spPr/>
    </dgm:pt>
    <dgm:pt modelId="{62925FD3-4D0A-4775-A408-18F33D5B464B}" type="pres">
      <dgm:prSet presAssocID="{6D2E665C-28B0-4355-A120-C9E4DBEB81D0}" presName="sibTrans" presStyleLbl="sibTrans2D1" presStyleIdx="2" presStyleCnt="3"/>
      <dgm:spPr/>
    </dgm:pt>
    <dgm:pt modelId="{004A07D4-A2C8-4D79-91E2-79172E72DB62}" type="pres">
      <dgm:prSet presAssocID="{6D2E665C-28B0-4355-A120-C9E4DBEB81D0}" presName="connectorText" presStyleLbl="sibTrans2D1" presStyleIdx="2" presStyleCnt="3"/>
      <dgm:spPr/>
    </dgm:pt>
    <dgm:pt modelId="{3C73F834-DE6C-4032-93E7-AB64E13A5DF5}" type="pres">
      <dgm:prSet presAssocID="{C3BDC929-625D-4C34-B2B0-A3AAA042234B}" presName="node" presStyleLbl="node1" presStyleIdx="3" presStyleCnt="4">
        <dgm:presLayoutVars>
          <dgm:bulletEnabled val="1"/>
        </dgm:presLayoutVars>
      </dgm:prSet>
      <dgm:spPr/>
    </dgm:pt>
  </dgm:ptLst>
  <dgm:cxnLst>
    <dgm:cxn modelId="{5E728800-671F-4678-8EA2-DF9ACD8C7EB5}" type="presOf" srcId="{6D2E665C-28B0-4355-A120-C9E4DBEB81D0}" destId="{004A07D4-A2C8-4D79-91E2-79172E72DB62}" srcOrd="1" destOrd="0" presId="urn:microsoft.com/office/officeart/2005/8/layout/process1"/>
    <dgm:cxn modelId="{EDCB9B19-1B16-4822-ACE9-A45FF1ACDD77}" type="presOf" srcId="{13982B38-C2ED-4F58-98D9-F5623865C413}" destId="{B7E84234-8B52-42A6-85EF-136488DEB1AD}" srcOrd="0" destOrd="0" presId="urn:microsoft.com/office/officeart/2005/8/layout/process1"/>
    <dgm:cxn modelId="{4A164B30-9215-4259-AC0B-15485A40C9A1}" type="presOf" srcId="{6D2E665C-28B0-4355-A120-C9E4DBEB81D0}" destId="{62925FD3-4D0A-4775-A408-18F33D5B464B}" srcOrd="0" destOrd="0" presId="urn:microsoft.com/office/officeart/2005/8/layout/process1"/>
    <dgm:cxn modelId="{9AFB365F-5163-4E9F-A309-0A1C4E14F853}" srcId="{13982B38-C2ED-4F58-98D9-F5623865C413}" destId="{41013A34-53AE-4C04-AF18-9A2E0A293EAD}" srcOrd="2" destOrd="0" parTransId="{3D482920-11CD-46D4-9197-8AF22191B8A1}" sibTransId="{6D2E665C-28B0-4355-A120-C9E4DBEB81D0}"/>
    <dgm:cxn modelId="{47121342-5F3E-43F1-8058-58A03464B35F}" srcId="{13982B38-C2ED-4F58-98D9-F5623865C413}" destId="{C3BDC929-625D-4C34-B2B0-A3AAA042234B}" srcOrd="3" destOrd="0" parTransId="{1F380860-5DE7-4846-BA56-D2806F300D8C}" sibTransId="{B447E775-4AF6-4552-A7F1-93F3B8627BCE}"/>
    <dgm:cxn modelId="{04EEE243-0117-4131-A22A-740DB2369CA9}" type="presOf" srcId="{934EBDB4-C931-4AB7-8D9D-9A554ADD82EB}" destId="{D1EBDF28-D822-47D9-9A5C-27B8638A9184}" srcOrd="0" destOrd="0" presId="urn:microsoft.com/office/officeart/2005/8/layout/process1"/>
    <dgm:cxn modelId="{7CC50E4C-6A34-4D94-A6AF-9FE0DBF88957}" type="presOf" srcId="{BF7B42DE-8069-4F1F-9255-87FB8017CA4C}" destId="{FE183C9B-79F2-44F5-AA85-F6DBAE4E476E}" srcOrd="0" destOrd="0" presId="urn:microsoft.com/office/officeart/2005/8/layout/process1"/>
    <dgm:cxn modelId="{0776536E-7D44-4683-AE40-820DE4707A99}" type="presOf" srcId="{41013A34-53AE-4C04-AF18-9A2E0A293EAD}" destId="{6068ECCF-E8FE-4011-ABD4-57380CD00BCD}" srcOrd="0" destOrd="0" presId="urn:microsoft.com/office/officeart/2005/8/layout/process1"/>
    <dgm:cxn modelId="{CA7F0954-DA75-4054-BDC1-AB153C563614}" srcId="{13982B38-C2ED-4F58-98D9-F5623865C413}" destId="{E4711DC0-D72F-4226-9DA1-3D3E18DC9F56}" srcOrd="0" destOrd="0" parTransId="{F8A226C2-4BFD-4555-BDD2-D8EAEEF949FD}" sibTransId="{BF7B42DE-8069-4F1F-9255-87FB8017CA4C}"/>
    <dgm:cxn modelId="{20DC5E8E-DBBF-4BB8-B47D-DA96A7C033EB}" type="presOf" srcId="{64BC1C6D-968E-4AA0-9DAA-B010DCE06EAA}" destId="{A6B333E1-94DE-4768-8182-485DC5BB0AC8}" srcOrd="1" destOrd="0" presId="urn:microsoft.com/office/officeart/2005/8/layout/process1"/>
    <dgm:cxn modelId="{E9D97B9C-4532-40C6-A719-18B41AF6973B}" type="presOf" srcId="{BF7B42DE-8069-4F1F-9255-87FB8017CA4C}" destId="{24E1FA78-C4F5-4415-8988-5BCD84CB52A3}" srcOrd="1" destOrd="0" presId="urn:microsoft.com/office/officeart/2005/8/layout/process1"/>
    <dgm:cxn modelId="{1BA837A4-2DC0-4948-AF55-1F43E746276C}" type="presOf" srcId="{C3BDC929-625D-4C34-B2B0-A3AAA042234B}" destId="{3C73F834-DE6C-4032-93E7-AB64E13A5DF5}" srcOrd="0" destOrd="0" presId="urn:microsoft.com/office/officeart/2005/8/layout/process1"/>
    <dgm:cxn modelId="{8095EAB1-91E7-49CC-9F2B-BEA3BA0638C5}" type="presOf" srcId="{E4711DC0-D72F-4226-9DA1-3D3E18DC9F56}" destId="{E3D5FD0E-A52F-420F-AF9E-83B5EEC060D9}" srcOrd="0" destOrd="0" presId="urn:microsoft.com/office/officeart/2005/8/layout/process1"/>
    <dgm:cxn modelId="{D5832DD1-AFC4-46B0-A1DB-1AA1DED286AC}" type="presOf" srcId="{64BC1C6D-968E-4AA0-9DAA-B010DCE06EAA}" destId="{88D530E2-E56F-43F9-8A0E-1AFB00A301B8}" srcOrd="0" destOrd="0" presId="urn:microsoft.com/office/officeart/2005/8/layout/process1"/>
    <dgm:cxn modelId="{72FADFFF-B867-4C5E-B956-AE5F6726EA10}" srcId="{13982B38-C2ED-4F58-98D9-F5623865C413}" destId="{934EBDB4-C931-4AB7-8D9D-9A554ADD82EB}" srcOrd="1" destOrd="0" parTransId="{08E673BB-CC8A-4841-ABE9-4536214F7AAB}" sibTransId="{64BC1C6D-968E-4AA0-9DAA-B010DCE06EAA}"/>
    <dgm:cxn modelId="{759AD999-D148-4303-9767-7D590FDE3F14}" type="presParOf" srcId="{B7E84234-8B52-42A6-85EF-136488DEB1AD}" destId="{E3D5FD0E-A52F-420F-AF9E-83B5EEC060D9}" srcOrd="0" destOrd="0" presId="urn:microsoft.com/office/officeart/2005/8/layout/process1"/>
    <dgm:cxn modelId="{71D5FA51-1049-4E1C-A1A4-BD9BAA30EF7B}" type="presParOf" srcId="{B7E84234-8B52-42A6-85EF-136488DEB1AD}" destId="{FE183C9B-79F2-44F5-AA85-F6DBAE4E476E}" srcOrd="1" destOrd="0" presId="urn:microsoft.com/office/officeart/2005/8/layout/process1"/>
    <dgm:cxn modelId="{1EB3FBE2-E519-40B2-81C2-60D04ECECF7B}" type="presParOf" srcId="{FE183C9B-79F2-44F5-AA85-F6DBAE4E476E}" destId="{24E1FA78-C4F5-4415-8988-5BCD84CB52A3}" srcOrd="0" destOrd="0" presId="urn:microsoft.com/office/officeart/2005/8/layout/process1"/>
    <dgm:cxn modelId="{C726C953-4957-4960-B3F9-CCB7BB360106}" type="presParOf" srcId="{B7E84234-8B52-42A6-85EF-136488DEB1AD}" destId="{D1EBDF28-D822-47D9-9A5C-27B8638A9184}" srcOrd="2" destOrd="0" presId="urn:microsoft.com/office/officeart/2005/8/layout/process1"/>
    <dgm:cxn modelId="{51872630-A8C8-443B-A3E4-C6CF9501757C}" type="presParOf" srcId="{B7E84234-8B52-42A6-85EF-136488DEB1AD}" destId="{88D530E2-E56F-43F9-8A0E-1AFB00A301B8}" srcOrd="3" destOrd="0" presId="urn:microsoft.com/office/officeart/2005/8/layout/process1"/>
    <dgm:cxn modelId="{07C66692-E018-4433-AB55-5495D678D200}" type="presParOf" srcId="{88D530E2-E56F-43F9-8A0E-1AFB00A301B8}" destId="{A6B333E1-94DE-4768-8182-485DC5BB0AC8}" srcOrd="0" destOrd="0" presId="urn:microsoft.com/office/officeart/2005/8/layout/process1"/>
    <dgm:cxn modelId="{75F73364-32B9-424C-A5CC-A5C4DEC4AEBA}" type="presParOf" srcId="{B7E84234-8B52-42A6-85EF-136488DEB1AD}" destId="{6068ECCF-E8FE-4011-ABD4-57380CD00BCD}" srcOrd="4" destOrd="0" presId="urn:microsoft.com/office/officeart/2005/8/layout/process1"/>
    <dgm:cxn modelId="{D7A5BDC2-020E-4D5D-BB36-995A1AB3B851}" type="presParOf" srcId="{B7E84234-8B52-42A6-85EF-136488DEB1AD}" destId="{62925FD3-4D0A-4775-A408-18F33D5B464B}" srcOrd="5" destOrd="0" presId="urn:microsoft.com/office/officeart/2005/8/layout/process1"/>
    <dgm:cxn modelId="{E59EDD21-CC5C-4204-BE49-A32908DFBA59}" type="presParOf" srcId="{62925FD3-4D0A-4775-A408-18F33D5B464B}" destId="{004A07D4-A2C8-4D79-91E2-79172E72DB62}" srcOrd="0" destOrd="0" presId="urn:microsoft.com/office/officeart/2005/8/layout/process1"/>
    <dgm:cxn modelId="{F6604391-02A9-4222-BA8D-BF96D13EDDF1}" type="presParOf" srcId="{B7E84234-8B52-42A6-85EF-136488DEB1AD}" destId="{3C73F834-DE6C-4032-93E7-AB64E13A5DF5}"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D5FD0E-A52F-420F-AF9E-83B5EEC060D9}">
      <dsp:nvSpPr>
        <dsp:cNvPr id="0" name=""/>
        <dsp:cNvSpPr/>
      </dsp:nvSpPr>
      <dsp:spPr>
        <a:xfrm>
          <a:off x="3571" y="441381"/>
          <a:ext cx="1561703" cy="937021"/>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altLang="en-US" sz="1900" kern="1200" dirty="0"/>
            <a:t>Image Segmentation</a:t>
          </a:r>
          <a:endParaRPr lang="zh-TW" altLang="en-US" sz="1900" kern="1200" dirty="0"/>
        </a:p>
      </dsp:txBody>
      <dsp:txXfrm>
        <a:off x="31015" y="468825"/>
        <a:ext cx="1506815" cy="882133"/>
      </dsp:txXfrm>
    </dsp:sp>
    <dsp:sp modelId="{FE183C9B-79F2-44F5-AA85-F6DBAE4E476E}">
      <dsp:nvSpPr>
        <dsp:cNvPr id="0" name=""/>
        <dsp:cNvSpPr/>
      </dsp:nvSpPr>
      <dsp:spPr>
        <a:xfrm>
          <a:off x="1721445" y="716241"/>
          <a:ext cx="331081" cy="387302"/>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TW" altLang="en-US" sz="1600" kern="1200"/>
        </a:p>
      </dsp:txBody>
      <dsp:txXfrm>
        <a:off x="1721445" y="793701"/>
        <a:ext cx="231757" cy="232382"/>
      </dsp:txXfrm>
    </dsp:sp>
    <dsp:sp modelId="{D1EBDF28-D822-47D9-9A5C-27B8638A9184}">
      <dsp:nvSpPr>
        <dsp:cNvPr id="0" name=""/>
        <dsp:cNvSpPr/>
      </dsp:nvSpPr>
      <dsp:spPr>
        <a:xfrm>
          <a:off x="2189956" y="441381"/>
          <a:ext cx="1561703" cy="937021"/>
        </a:xfrm>
        <a:prstGeom prst="roundRect">
          <a:avLst>
            <a:gd name="adj" fmla="val 10000"/>
          </a:avLst>
        </a:prstGeom>
        <a:solidFill>
          <a:schemeClr val="accent3">
            <a:hueOff val="-411354"/>
            <a:satOff val="-7224"/>
            <a:lumOff val="-13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altLang="en-US" sz="1900" kern="1200" dirty="0"/>
            <a:t>Permutational Analysis</a:t>
          </a:r>
          <a:endParaRPr lang="zh-TW" altLang="en-US" sz="1900" kern="1200" dirty="0"/>
        </a:p>
      </dsp:txBody>
      <dsp:txXfrm>
        <a:off x="2217400" y="468825"/>
        <a:ext cx="1506815" cy="882133"/>
      </dsp:txXfrm>
    </dsp:sp>
    <dsp:sp modelId="{88D530E2-E56F-43F9-8A0E-1AFB00A301B8}">
      <dsp:nvSpPr>
        <dsp:cNvPr id="0" name=""/>
        <dsp:cNvSpPr/>
      </dsp:nvSpPr>
      <dsp:spPr>
        <a:xfrm>
          <a:off x="3907829" y="716241"/>
          <a:ext cx="331081" cy="387302"/>
        </a:xfrm>
        <a:prstGeom prst="rightArrow">
          <a:avLst>
            <a:gd name="adj1" fmla="val 60000"/>
            <a:gd name="adj2" fmla="val 50000"/>
          </a:avLst>
        </a:prstGeom>
        <a:solidFill>
          <a:schemeClr val="accent3">
            <a:hueOff val="-617032"/>
            <a:satOff val="-10836"/>
            <a:lumOff val="-19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TW" altLang="en-US" sz="1600" kern="1200"/>
        </a:p>
      </dsp:txBody>
      <dsp:txXfrm>
        <a:off x="3907829" y="793701"/>
        <a:ext cx="231757" cy="232382"/>
      </dsp:txXfrm>
    </dsp:sp>
    <dsp:sp modelId="{6068ECCF-E8FE-4011-ABD4-57380CD00BCD}">
      <dsp:nvSpPr>
        <dsp:cNvPr id="0" name=""/>
        <dsp:cNvSpPr/>
      </dsp:nvSpPr>
      <dsp:spPr>
        <a:xfrm>
          <a:off x="4376340" y="441381"/>
          <a:ext cx="1561703" cy="937021"/>
        </a:xfrm>
        <a:prstGeom prst="roundRect">
          <a:avLst>
            <a:gd name="adj" fmla="val 10000"/>
          </a:avLst>
        </a:prstGeom>
        <a:solidFill>
          <a:schemeClr val="accent3">
            <a:hueOff val="-822709"/>
            <a:satOff val="-14447"/>
            <a:lumOff val="-26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altLang="en-US" sz="1900" kern="1200" dirty="0"/>
            <a:t>Branching Recursion</a:t>
          </a:r>
          <a:endParaRPr lang="zh-TW" altLang="en-US" sz="1900" kern="1200" dirty="0"/>
        </a:p>
      </dsp:txBody>
      <dsp:txXfrm>
        <a:off x="4403784" y="468825"/>
        <a:ext cx="1506815" cy="882133"/>
      </dsp:txXfrm>
    </dsp:sp>
    <dsp:sp modelId="{62925FD3-4D0A-4775-A408-18F33D5B464B}">
      <dsp:nvSpPr>
        <dsp:cNvPr id="0" name=""/>
        <dsp:cNvSpPr/>
      </dsp:nvSpPr>
      <dsp:spPr>
        <a:xfrm>
          <a:off x="6094214" y="716241"/>
          <a:ext cx="331081" cy="387302"/>
        </a:xfrm>
        <a:prstGeom prst="rightArrow">
          <a:avLst>
            <a:gd name="adj1" fmla="val 60000"/>
            <a:gd name="adj2" fmla="val 50000"/>
          </a:avLst>
        </a:prstGeom>
        <a:solidFill>
          <a:schemeClr val="accent3">
            <a:hueOff val="-1234063"/>
            <a:satOff val="-21671"/>
            <a:lumOff val="-39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TW" altLang="en-US" sz="1600" kern="1200"/>
        </a:p>
      </dsp:txBody>
      <dsp:txXfrm>
        <a:off x="6094214" y="793701"/>
        <a:ext cx="231757" cy="232382"/>
      </dsp:txXfrm>
    </dsp:sp>
    <dsp:sp modelId="{3C73F834-DE6C-4032-93E7-AB64E13A5DF5}">
      <dsp:nvSpPr>
        <dsp:cNvPr id="0" name=""/>
        <dsp:cNvSpPr/>
      </dsp:nvSpPr>
      <dsp:spPr>
        <a:xfrm>
          <a:off x="6562724" y="441381"/>
          <a:ext cx="1561703" cy="937021"/>
        </a:xfrm>
        <a:prstGeom prst="roundRect">
          <a:avLst>
            <a:gd name="adj" fmla="val 10000"/>
          </a:avLst>
        </a:prstGeom>
        <a:solidFill>
          <a:schemeClr val="accent3">
            <a:hueOff val="-1234063"/>
            <a:satOff val="-21671"/>
            <a:lumOff val="-39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altLang="en-US" sz="1900" kern="1200" dirty="0"/>
            <a:t>Pathway Pruning</a:t>
          </a:r>
          <a:endParaRPr lang="zh-TW" altLang="en-US" sz="1900" kern="1200" dirty="0"/>
        </a:p>
      </dsp:txBody>
      <dsp:txXfrm>
        <a:off x="6590168" y="468825"/>
        <a:ext cx="1506815" cy="88213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預留位置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TW" altLang="en-US" dirty="0">
              <a:latin typeface="Microsoft JhengHei UI" panose="020B0604030504040204" pitchFamily="34" charset="-120"/>
              <a:ea typeface="Microsoft JhengHei UI" panose="020B0604030504040204" pitchFamily="34" charset="-120"/>
            </a:endParaRPr>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676FD1A9-AA27-4948-BCD8-B001FF2909B0}" type="datetime1">
              <a:rPr lang="zh-TW" altLang="en-US" smtClean="0">
                <a:latin typeface="Microsoft JhengHei UI" panose="020B0604030504040204" pitchFamily="34" charset="-120"/>
                <a:ea typeface="Microsoft JhengHei UI" panose="020B0604030504040204" pitchFamily="34" charset="-120"/>
              </a:rPr>
              <a:t>2021/1/19</a:t>
            </a:fld>
            <a:endParaRPr lang="zh-TW" altLang="en-US" dirty="0">
              <a:latin typeface="Microsoft JhengHei UI" panose="020B0604030504040204" pitchFamily="34" charset="-120"/>
              <a:ea typeface="Microsoft JhengHei UI" panose="020B0604030504040204" pitchFamily="34" charset="-120"/>
            </a:endParaRPr>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TW" altLang="en-US" dirty="0">
              <a:latin typeface="Microsoft JhengHei UI" panose="020B0604030504040204" pitchFamily="34" charset="-120"/>
              <a:ea typeface="Microsoft JhengHei UI" panose="020B0604030504040204" pitchFamily="34" charset="-120"/>
            </a:endParaRPr>
          </a:p>
        </p:txBody>
      </p:sp>
      <p:sp>
        <p:nvSpPr>
          <p:cNvPr id="5" name="投影片編號預留位置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B53ADFC-ABB8-401A-BB24-33FDAFEDCEBD}" type="slidenum">
              <a:rPr lang="en-US" altLang="zh-TW" smtClean="0">
                <a:latin typeface="Microsoft JhengHei UI" panose="020B0604030504040204" pitchFamily="34" charset="-120"/>
                <a:ea typeface="Microsoft JhengHei UI" panose="020B0604030504040204" pitchFamily="34" charset="-120"/>
              </a:rPr>
              <a:t>‹#›</a:t>
            </a:fld>
            <a:endParaRPr lang="zh-TW" altLang="en-US"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7332493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JhengHei UI" panose="020B0604030504040204" pitchFamily="34" charset="-120"/>
                <a:ea typeface="Microsoft JhengHei UI" panose="020B0604030504040204" pitchFamily="34" charset="-120"/>
              </a:defRPr>
            </a:lvl1pPr>
          </a:lstStyle>
          <a:p>
            <a:endParaRPr lang="zh-TW" altLang="en-US" noProof="0" dirty="0"/>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JhengHei UI" panose="020B0604030504040204" pitchFamily="34" charset="-120"/>
                <a:ea typeface="Microsoft JhengHei UI" panose="020B0604030504040204" pitchFamily="34" charset="-120"/>
              </a:defRPr>
            </a:lvl1pPr>
          </a:lstStyle>
          <a:p>
            <a:fld id="{A818C5E9-5966-460E-861F-1663B2AAAED6}" type="datetime1">
              <a:rPr lang="zh-TW" altLang="en-US" noProof="0" smtClean="0"/>
              <a:t>2021/1/19</a:t>
            </a:fld>
            <a:endParaRPr lang="zh-TW" altLang="en-US" noProof="0" dirty="0"/>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TW" altLang="en-US" noProof="0" dirty="0"/>
          </a:p>
        </p:txBody>
      </p:sp>
      <p:sp>
        <p:nvSpPr>
          <p:cNvPr id="5" name="備忘稿預留位置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TW" altLang="en-US" noProof="0" dirty="0"/>
              <a:t>按一下以編輯母片文字樣式</a:t>
            </a:r>
          </a:p>
          <a:p>
            <a:pPr lvl="1" rtl="0"/>
            <a:r>
              <a:rPr lang="zh-TW" altLang="en-US" noProof="0" dirty="0"/>
              <a:t>第二層</a:t>
            </a:r>
          </a:p>
          <a:p>
            <a:pPr lvl="2" rtl="0"/>
            <a:r>
              <a:rPr lang="zh-TW" altLang="en-US" noProof="0" dirty="0"/>
              <a:t>第三層</a:t>
            </a:r>
          </a:p>
          <a:p>
            <a:pPr lvl="3" rtl="0"/>
            <a:r>
              <a:rPr lang="zh-TW" altLang="en-US" noProof="0" dirty="0"/>
              <a:t>第四層</a:t>
            </a:r>
          </a:p>
          <a:p>
            <a:pPr lvl="4" rtl="0"/>
            <a:r>
              <a:rPr lang="zh-TW" altLang="en-US" noProof="0" dirty="0"/>
              <a:t>第五層</a:t>
            </a:r>
          </a:p>
        </p:txBody>
      </p:sp>
      <p:sp>
        <p:nvSpPr>
          <p:cNvPr id="6" name="頁尾預留位置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JhengHei UI" panose="020B0604030504040204" pitchFamily="34" charset="-120"/>
                <a:ea typeface="Microsoft JhengHei UI" panose="020B0604030504040204" pitchFamily="34" charset="-120"/>
              </a:defRPr>
            </a:lvl1pPr>
          </a:lstStyle>
          <a:p>
            <a:endParaRPr lang="zh-TW" altLang="en-US" noProof="0" dirty="0"/>
          </a:p>
        </p:txBody>
      </p:sp>
      <p:sp>
        <p:nvSpPr>
          <p:cNvPr id="7" name="投影片編號預留位置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JhengHei UI" panose="020B0604030504040204" pitchFamily="34" charset="-120"/>
                <a:ea typeface="Microsoft JhengHei UI" panose="020B0604030504040204" pitchFamily="34" charset="-120"/>
              </a:defRPr>
            </a:lvl1pPr>
          </a:lstStyle>
          <a:p>
            <a:fld id="{4B725628-3A68-42F4-BA86-981817953149}" type="slidenum">
              <a:rPr lang="en-US" altLang="zh-TW" noProof="0" smtClean="0"/>
              <a:pPr/>
              <a:t>‹#›</a:t>
            </a:fld>
            <a:endParaRPr lang="zh-TW" altLang="en-US" noProof="0" dirty="0"/>
          </a:p>
        </p:txBody>
      </p:sp>
    </p:spTree>
    <p:extLst>
      <p:ext uri="{BB962C8B-B14F-4D97-AF65-F5344CB8AC3E}">
        <p14:creationId xmlns:p14="http://schemas.microsoft.com/office/powerpoint/2010/main" val="64925861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1pPr>
    <a:lvl2pPr marL="4572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2pPr>
    <a:lvl3pPr marL="9144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3pPr>
    <a:lvl4pPr marL="13716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4pPr>
    <a:lvl5pPr marL="18288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預留位置 2"/>
          <p:cNvSpPr>
            <a:spLocks noGrp="1"/>
          </p:cNvSpPr>
          <p:nvPr>
            <p:ph type="body" idx="1"/>
          </p:nvPr>
        </p:nvSpPr>
        <p:spPr/>
        <p:txBody>
          <a:bodyPr rtlCol="0"/>
          <a:lstStyle/>
          <a:p>
            <a:pPr rtl="0"/>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預留位置 3"/>
          <p:cNvSpPr>
            <a:spLocks noGrp="1"/>
          </p:cNvSpPr>
          <p:nvPr>
            <p:ph type="sldNum" sz="quarter" idx="10"/>
          </p:nvPr>
        </p:nvSpPr>
        <p:spPr/>
        <p:txBody>
          <a:bodyPr rtlCol="0"/>
          <a:lstStyle/>
          <a:p>
            <a:pPr rtl="0"/>
            <a:fld id="{4B725628-3A68-42F4-BA86-981817953149}" type="slidenum">
              <a:rPr lang="en-US" altLang="zh-TW" smtClean="0">
                <a:latin typeface="Microsoft JhengHei UI" panose="020B0604030504040204" pitchFamily="34" charset="-120"/>
                <a:ea typeface="Microsoft JhengHei UI" panose="020B0604030504040204" pitchFamily="34" charset="-120"/>
              </a:rPr>
              <a:t>1</a:t>
            </a:fld>
            <a:endParaRPr lang="zh-TW" altLang="en-US"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859257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10" name="矩形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橢圓​​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標題 1"/>
          <p:cNvSpPr>
            <a:spLocks noGrp="1"/>
          </p:cNvSpPr>
          <p:nvPr>
            <p:ph type="ctrTitle"/>
          </p:nvPr>
        </p:nvSpPr>
        <p:spPr>
          <a:xfrm>
            <a:off x="457200" y="4960137"/>
            <a:ext cx="7772400" cy="1463040"/>
          </a:xfrm>
        </p:spPr>
        <p:txBody>
          <a:bodyPr rtlCol="0" anchor="ctr">
            <a:normAutofit/>
          </a:bodyPr>
          <a:lstStyle>
            <a:lvl1pPr algn="r">
              <a:defRPr sz="5000" spc="200" baseline="0"/>
            </a:lvl1pPr>
          </a:lstStyle>
          <a:p>
            <a:pPr rtl="0"/>
            <a:r>
              <a:rPr lang="zh-TW" altLang="en-US" noProof="0"/>
              <a:t>按一下以編輯母片標題樣式</a:t>
            </a:r>
            <a:endParaRPr lang="zh-TW" altLang="en-US" noProof="0" dirty="0"/>
          </a:p>
        </p:txBody>
      </p:sp>
      <p:sp>
        <p:nvSpPr>
          <p:cNvPr id="3" name="副標題 2"/>
          <p:cNvSpPr>
            <a:spLocks noGrp="1"/>
          </p:cNvSpPr>
          <p:nvPr>
            <p:ph type="subTitle" idx="1"/>
          </p:nvPr>
        </p:nvSpPr>
        <p:spPr>
          <a:xfrm>
            <a:off x="8610600" y="4960137"/>
            <a:ext cx="3200400" cy="1463040"/>
          </a:xfrm>
        </p:spPr>
        <p:txBody>
          <a:bodyPr lIns="91440" rIns="91440" rtlCol="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pPr rtl="0"/>
            <a:r>
              <a:rPr lang="zh-TW" altLang="en-US" noProof="0"/>
              <a:t>按一下以編輯母片子標題樣式</a:t>
            </a:r>
            <a:endParaRPr lang="zh-TW" altLang="en-US" noProof="0" dirty="0"/>
          </a:p>
        </p:txBody>
      </p:sp>
      <p:sp>
        <p:nvSpPr>
          <p:cNvPr id="4" name="日期版面配置區 3"/>
          <p:cNvSpPr>
            <a:spLocks noGrp="1"/>
          </p:cNvSpPr>
          <p:nvPr>
            <p:ph type="dt" sz="half" idx="10"/>
          </p:nvPr>
        </p:nvSpPr>
        <p:spPr/>
        <p:txBody>
          <a:bodyPr rtlCol="0"/>
          <a:lstStyle>
            <a:lvl1pPr algn="l">
              <a:defRPr/>
            </a:lvl1pPr>
          </a:lstStyle>
          <a:p>
            <a:pPr rtl="0"/>
            <a:fld id="{1EE05C45-8EB5-41B2-9B41-7B2BD9B7DEEC}" type="datetime1">
              <a:rPr lang="zh-TW" altLang="en-US" noProof="0" smtClean="0"/>
              <a:t>2021/1/19</a:t>
            </a:fld>
            <a:endParaRPr lang="zh-TW" altLang="en-US" noProof="0" dirty="0"/>
          </a:p>
        </p:txBody>
      </p:sp>
      <p:sp>
        <p:nvSpPr>
          <p:cNvPr id="5" name="頁尾版面配置區 4"/>
          <p:cNvSpPr>
            <a:spLocks noGrp="1"/>
          </p:cNvSpPr>
          <p:nvPr>
            <p:ph type="ftr" sz="quarter" idx="11"/>
          </p:nvPr>
        </p:nvSpPr>
        <p:spPr/>
        <p:txBody>
          <a:bodyPr rtlCol="0"/>
          <a:lstStyle/>
          <a:p>
            <a:pPr rtl="0"/>
            <a:endParaRPr lang="zh-TW" altLang="en-US" noProof="0" dirty="0"/>
          </a:p>
        </p:txBody>
      </p:sp>
      <p:sp>
        <p:nvSpPr>
          <p:cNvPr id="6" name="投影片編號預留位置 5"/>
          <p:cNvSpPr>
            <a:spLocks noGrp="1"/>
          </p:cNvSpPr>
          <p:nvPr>
            <p:ph type="sldNum" sz="quarter" idx="12"/>
          </p:nvPr>
        </p:nvSpPr>
        <p:spPr/>
        <p:txBody>
          <a:bodyPr rtlCol="0"/>
          <a:lstStyle/>
          <a:p>
            <a:pPr rtl="0"/>
            <a:fld id="{4FAB73BC-B049-4115-A692-8D63A059BFB8}" type="slidenum">
              <a:rPr lang="en-US" altLang="zh-TW" noProof="0" smtClean="0"/>
              <a:t>‹#›</a:t>
            </a:fld>
            <a:endParaRPr lang="zh-TW" altLang="en-US" noProof="0" dirty="0"/>
          </a:p>
        </p:txBody>
      </p:sp>
      <p:cxnSp>
        <p:nvCxnSpPr>
          <p:cNvPr id="8" name="直線接點​​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noProof="0"/>
              <a:t>按一下以編輯母片標題樣式</a:t>
            </a:r>
            <a:endParaRPr lang="zh-TW" altLang="en-US" noProof="0" dirty="0"/>
          </a:p>
        </p:txBody>
      </p:sp>
      <p:sp>
        <p:nvSpPr>
          <p:cNvPr id="3" name="直排文字預留位置 2"/>
          <p:cNvSpPr>
            <a:spLocks noGrp="1"/>
          </p:cNvSpPr>
          <p:nvPr>
            <p:ph type="body" orient="vert" idx="1"/>
          </p:nvPr>
        </p:nvSpPr>
        <p:spPr/>
        <p:txBody>
          <a:bodyPr vert="eaVert" rtlCol="0"/>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endParaRPr lang="zh-TW" altLang="en-US" noProof="0" dirty="0"/>
          </a:p>
        </p:txBody>
      </p:sp>
      <p:sp>
        <p:nvSpPr>
          <p:cNvPr id="4" name="日期版面配置區 3"/>
          <p:cNvSpPr>
            <a:spLocks noGrp="1"/>
          </p:cNvSpPr>
          <p:nvPr>
            <p:ph type="dt" sz="half" idx="10"/>
          </p:nvPr>
        </p:nvSpPr>
        <p:spPr/>
        <p:txBody>
          <a:bodyPr rtlCol="0"/>
          <a:lstStyle/>
          <a:p>
            <a:pPr rtl="0"/>
            <a:fld id="{F17D0BD1-4150-488B-822D-FAA2ED87235F}" type="datetime1">
              <a:rPr lang="zh-TW" altLang="en-US" noProof="0" smtClean="0"/>
              <a:t>2021/1/19</a:t>
            </a:fld>
            <a:endParaRPr lang="zh-TW" altLang="en-US" noProof="0" dirty="0"/>
          </a:p>
        </p:txBody>
      </p:sp>
      <p:sp>
        <p:nvSpPr>
          <p:cNvPr id="5" name="頁尾版面配置區 4"/>
          <p:cNvSpPr>
            <a:spLocks noGrp="1"/>
          </p:cNvSpPr>
          <p:nvPr>
            <p:ph type="ftr" sz="quarter" idx="11"/>
          </p:nvPr>
        </p:nvSpPr>
        <p:spPr/>
        <p:txBody>
          <a:bodyPr rtlCol="0"/>
          <a:lstStyle/>
          <a:p>
            <a:pPr rtl="0"/>
            <a:endParaRPr lang="zh-TW" altLang="en-US" noProof="0" dirty="0"/>
          </a:p>
        </p:txBody>
      </p:sp>
      <p:sp>
        <p:nvSpPr>
          <p:cNvPr id="6" name="投影片編號預留位置 5"/>
          <p:cNvSpPr>
            <a:spLocks noGrp="1"/>
          </p:cNvSpPr>
          <p:nvPr>
            <p:ph type="sldNum" sz="quarter" idx="12"/>
          </p:nvPr>
        </p:nvSpPr>
        <p:spPr/>
        <p:txBody>
          <a:bodyPr rtlCol="0"/>
          <a:lstStyle/>
          <a:p>
            <a:pPr rtl="0"/>
            <a:fld id="{4FAB73BC-B049-4115-A692-8D63A059BFB8}" type="slidenum">
              <a:rPr lang="en-US" altLang="zh-TW" noProof="0" smtClean="0"/>
              <a:t>‹#›</a:t>
            </a:fld>
            <a:endParaRPr lang="zh-TW" altLang="en-US" noProof="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1" y="762000"/>
            <a:ext cx="2628900" cy="5410200"/>
          </a:xfrm>
        </p:spPr>
        <p:txBody>
          <a:bodyPr vert="eaVert" lIns="45720" tIns="91440" rIns="45720" bIns="91440" rtlCol="0"/>
          <a:lstStyle/>
          <a:p>
            <a:pPr rtl="0"/>
            <a:r>
              <a:rPr lang="zh-TW" altLang="en-US" noProof="0"/>
              <a:t>按一下以編輯母片標題樣式</a:t>
            </a:r>
            <a:endParaRPr lang="zh-TW" altLang="en-US" noProof="0" dirty="0"/>
          </a:p>
        </p:txBody>
      </p:sp>
      <p:sp>
        <p:nvSpPr>
          <p:cNvPr id="3" name="直排文字預留位置 2"/>
          <p:cNvSpPr>
            <a:spLocks noGrp="1"/>
          </p:cNvSpPr>
          <p:nvPr>
            <p:ph type="body" orient="vert" idx="1"/>
          </p:nvPr>
        </p:nvSpPr>
        <p:spPr>
          <a:xfrm>
            <a:off x="990601" y="762000"/>
            <a:ext cx="7581900" cy="5410200"/>
          </a:xfrm>
        </p:spPr>
        <p:txBody>
          <a:bodyPr vert="eaVert" rtlCol="0"/>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endParaRPr lang="zh-TW" altLang="en-US" noProof="0" dirty="0"/>
          </a:p>
        </p:txBody>
      </p:sp>
      <p:sp>
        <p:nvSpPr>
          <p:cNvPr id="4" name="日期版面配置區 3"/>
          <p:cNvSpPr>
            <a:spLocks noGrp="1"/>
          </p:cNvSpPr>
          <p:nvPr>
            <p:ph type="dt" sz="half" idx="10"/>
          </p:nvPr>
        </p:nvSpPr>
        <p:spPr/>
        <p:txBody>
          <a:bodyPr rtlCol="0"/>
          <a:lstStyle/>
          <a:p>
            <a:pPr rtl="0"/>
            <a:fld id="{56917129-5C2D-48BD-8F9D-5DD9AA52C80B}" type="datetime1">
              <a:rPr lang="zh-TW" altLang="en-US" noProof="0" smtClean="0"/>
              <a:t>2021/1/19</a:t>
            </a:fld>
            <a:endParaRPr lang="zh-TW" altLang="en-US" noProof="0" dirty="0"/>
          </a:p>
        </p:txBody>
      </p:sp>
      <p:sp>
        <p:nvSpPr>
          <p:cNvPr id="5" name="頁尾版面配置區 4"/>
          <p:cNvSpPr>
            <a:spLocks noGrp="1"/>
          </p:cNvSpPr>
          <p:nvPr>
            <p:ph type="ftr" sz="quarter" idx="11"/>
          </p:nvPr>
        </p:nvSpPr>
        <p:spPr/>
        <p:txBody>
          <a:bodyPr rtlCol="0"/>
          <a:lstStyle/>
          <a:p>
            <a:pPr rtl="0"/>
            <a:endParaRPr lang="zh-TW" altLang="en-US" noProof="0" dirty="0"/>
          </a:p>
        </p:txBody>
      </p:sp>
      <p:sp>
        <p:nvSpPr>
          <p:cNvPr id="6" name="投影片編號預留位置 5"/>
          <p:cNvSpPr>
            <a:spLocks noGrp="1"/>
          </p:cNvSpPr>
          <p:nvPr>
            <p:ph type="sldNum" sz="quarter" idx="12"/>
          </p:nvPr>
        </p:nvSpPr>
        <p:spPr/>
        <p:txBody>
          <a:bodyPr rtlCol="0"/>
          <a:lstStyle/>
          <a:p>
            <a:pPr rtl="0"/>
            <a:fld id="{4FAB73BC-B049-4115-A692-8D63A059BFB8}" type="slidenum">
              <a:rPr lang="en-US" altLang="zh-TW" noProof="0" smtClean="0"/>
              <a:t>‹#›</a:t>
            </a:fld>
            <a:endParaRPr lang="zh-TW" altLang="en-US" noProof="0" dirty="0"/>
          </a:p>
        </p:txBody>
      </p:sp>
      <p:cxnSp>
        <p:nvCxnSpPr>
          <p:cNvPr id="7" name="直線接點​​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noProof="0"/>
              <a:t>按一下以編輯母片標題樣式</a:t>
            </a:r>
            <a:endParaRPr lang="zh-TW" altLang="en-US" noProof="0" dirty="0"/>
          </a:p>
        </p:txBody>
      </p:sp>
      <p:sp>
        <p:nvSpPr>
          <p:cNvPr id="3" name="內容預留位置 2"/>
          <p:cNvSpPr>
            <a:spLocks noGrp="1"/>
          </p:cNvSpPr>
          <p:nvPr>
            <p:ph idx="1"/>
          </p:nvPr>
        </p:nvSpPr>
        <p:spPr/>
        <p:txBody>
          <a:bodyPr rtlCol="0"/>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endParaRPr lang="zh-TW" altLang="en-US" noProof="0" dirty="0"/>
          </a:p>
        </p:txBody>
      </p:sp>
      <p:sp>
        <p:nvSpPr>
          <p:cNvPr id="4" name="日期版面配置區 3"/>
          <p:cNvSpPr>
            <a:spLocks noGrp="1"/>
          </p:cNvSpPr>
          <p:nvPr>
            <p:ph type="dt" sz="half" idx="10"/>
          </p:nvPr>
        </p:nvSpPr>
        <p:spPr/>
        <p:txBody>
          <a:bodyPr rtlCol="0"/>
          <a:lstStyle/>
          <a:p>
            <a:pPr rtl="0"/>
            <a:fld id="{226959E9-D711-4141-BC84-15DB177AD95C}" type="datetime1">
              <a:rPr lang="zh-TW" altLang="en-US" noProof="0" smtClean="0"/>
              <a:t>2021/1/19</a:t>
            </a:fld>
            <a:endParaRPr lang="zh-TW" altLang="en-US" noProof="0" dirty="0"/>
          </a:p>
        </p:txBody>
      </p:sp>
      <p:sp>
        <p:nvSpPr>
          <p:cNvPr id="5" name="頁尾版面配置區 4"/>
          <p:cNvSpPr>
            <a:spLocks noGrp="1"/>
          </p:cNvSpPr>
          <p:nvPr>
            <p:ph type="ftr" sz="quarter" idx="11"/>
          </p:nvPr>
        </p:nvSpPr>
        <p:spPr/>
        <p:txBody>
          <a:bodyPr rtlCol="0"/>
          <a:lstStyle/>
          <a:p>
            <a:pPr rtl="0"/>
            <a:endParaRPr lang="zh-TW" altLang="en-US" noProof="0" dirty="0"/>
          </a:p>
        </p:txBody>
      </p:sp>
      <p:sp>
        <p:nvSpPr>
          <p:cNvPr id="6" name="投影片編號預留位置 5"/>
          <p:cNvSpPr>
            <a:spLocks noGrp="1"/>
          </p:cNvSpPr>
          <p:nvPr>
            <p:ph type="sldNum" sz="quarter" idx="12"/>
          </p:nvPr>
        </p:nvSpPr>
        <p:spPr/>
        <p:txBody>
          <a:bodyPr rtlCol="0"/>
          <a:lstStyle/>
          <a:p>
            <a:pPr rtl="0"/>
            <a:fld id="{4FAB73BC-B049-4115-A692-8D63A059BFB8}" type="slidenum">
              <a:rPr lang="en-US" altLang="zh-TW" noProof="0" smtClean="0"/>
              <a:t>‹#›</a:t>
            </a:fld>
            <a:endParaRPr lang="zh-TW" altLang="en-US"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sp>
        <p:nvSpPr>
          <p:cNvPr id="9" name="矩形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橢圓​​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標題 1"/>
          <p:cNvSpPr>
            <a:spLocks noGrp="1"/>
          </p:cNvSpPr>
          <p:nvPr>
            <p:ph type="title"/>
          </p:nvPr>
        </p:nvSpPr>
        <p:spPr>
          <a:xfrm>
            <a:off x="457200" y="4960137"/>
            <a:ext cx="7772400" cy="1463040"/>
          </a:xfrm>
        </p:spPr>
        <p:txBody>
          <a:bodyPr rtlCol="0" anchor="ctr">
            <a:normAutofit/>
          </a:bodyPr>
          <a:lstStyle>
            <a:lvl1pPr algn="r">
              <a:defRPr sz="5000" b="0" spc="200" baseline="0"/>
            </a:lvl1pPr>
          </a:lstStyle>
          <a:p>
            <a:pPr rtl="0"/>
            <a:r>
              <a:rPr lang="zh-TW" altLang="en-US" noProof="0"/>
              <a:t>按一下以編輯母片標題樣式</a:t>
            </a:r>
            <a:endParaRPr lang="zh-TW" altLang="en-US" noProof="0" dirty="0"/>
          </a:p>
        </p:txBody>
      </p:sp>
      <p:sp>
        <p:nvSpPr>
          <p:cNvPr id="3" name="文字預留位置 2"/>
          <p:cNvSpPr>
            <a:spLocks noGrp="1"/>
          </p:cNvSpPr>
          <p:nvPr>
            <p:ph type="body" idx="1"/>
          </p:nvPr>
        </p:nvSpPr>
        <p:spPr>
          <a:xfrm>
            <a:off x="8610600" y="4960137"/>
            <a:ext cx="3200400" cy="1463040"/>
          </a:xfrm>
        </p:spPr>
        <p:txBody>
          <a:bodyPr lIns="91440" rIns="91440" rtlCol="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TW" altLang="en-US" noProof="0"/>
              <a:t>編輯母片文字樣式</a:t>
            </a:r>
          </a:p>
        </p:txBody>
      </p:sp>
      <p:sp>
        <p:nvSpPr>
          <p:cNvPr id="4" name="日期版面配置區 3"/>
          <p:cNvSpPr>
            <a:spLocks noGrp="1"/>
          </p:cNvSpPr>
          <p:nvPr>
            <p:ph type="dt" sz="half" idx="10"/>
          </p:nvPr>
        </p:nvSpPr>
        <p:spPr/>
        <p:txBody>
          <a:bodyPr rtlCol="0"/>
          <a:lstStyle/>
          <a:p>
            <a:pPr rtl="0"/>
            <a:fld id="{07A3C890-8623-4A1C-947B-A864EC59C0DD}" type="datetime1">
              <a:rPr lang="zh-TW" altLang="en-US" noProof="0" smtClean="0"/>
              <a:t>2021/1/19</a:t>
            </a:fld>
            <a:endParaRPr lang="zh-TW" altLang="en-US" noProof="0" dirty="0"/>
          </a:p>
        </p:txBody>
      </p:sp>
      <p:sp>
        <p:nvSpPr>
          <p:cNvPr id="5" name="頁尾版面配置區 4"/>
          <p:cNvSpPr>
            <a:spLocks noGrp="1"/>
          </p:cNvSpPr>
          <p:nvPr>
            <p:ph type="ftr" sz="quarter" idx="11"/>
          </p:nvPr>
        </p:nvSpPr>
        <p:spPr/>
        <p:txBody>
          <a:bodyPr rtlCol="0"/>
          <a:lstStyle/>
          <a:p>
            <a:pPr rtl="0"/>
            <a:endParaRPr lang="zh-TW" altLang="en-US" noProof="0" dirty="0"/>
          </a:p>
        </p:txBody>
      </p:sp>
      <p:sp>
        <p:nvSpPr>
          <p:cNvPr id="6" name="投影片編號預留位置 5"/>
          <p:cNvSpPr>
            <a:spLocks noGrp="1"/>
          </p:cNvSpPr>
          <p:nvPr>
            <p:ph type="sldNum" sz="quarter" idx="12"/>
          </p:nvPr>
        </p:nvSpPr>
        <p:spPr/>
        <p:txBody>
          <a:bodyPr rtlCol="0"/>
          <a:lstStyle/>
          <a:p>
            <a:pPr rtl="0"/>
            <a:fld id="{4FAB73BC-B049-4115-A692-8D63A059BFB8}" type="slidenum">
              <a:rPr lang="en-US" altLang="zh-TW" noProof="0" smtClean="0"/>
              <a:t>‹#›</a:t>
            </a:fld>
            <a:endParaRPr lang="zh-TW" altLang="en-US" noProof="0" dirty="0"/>
          </a:p>
        </p:txBody>
      </p:sp>
      <p:cxnSp>
        <p:nvCxnSpPr>
          <p:cNvPr id="8" name="直線接點​​(S)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內容">
    <p:spTree>
      <p:nvGrpSpPr>
        <p:cNvPr id="1" name=""/>
        <p:cNvGrpSpPr/>
        <p:nvPr/>
      </p:nvGrpSpPr>
      <p:grpSpPr>
        <a:xfrm>
          <a:off x="0" y="0"/>
          <a:ext cx="0" cy="0"/>
          <a:chOff x="0" y="0"/>
          <a:chExt cx="0" cy="0"/>
        </a:xfrm>
      </p:grpSpPr>
      <p:sp>
        <p:nvSpPr>
          <p:cNvPr id="2" name="標題 1"/>
          <p:cNvSpPr>
            <a:spLocks noGrp="1"/>
          </p:cNvSpPr>
          <p:nvPr>
            <p:ph type="title"/>
          </p:nvPr>
        </p:nvSpPr>
        <p:spPr>
          <a:xfrm>
            <a:off x="1024128" y="585216"/>
            <a:ext cx="9720072" cy="1499616"/>
          </a:xfrm>
        </p:spPr>
        <p:txBody>
          <a:bodyPr rtlCol="0"/>
          <a:lstStyle/>
          <a:p>
            <a:pPr rtl="0"/>
            <a:r>
              <a:rPr lang="zh-TW" altLang="en-US" noProof="0"/>
              <a:t>按一下以編輯母片標題樣式</a:t>
            </a:r>
            <a:endParaRPr lang="zh-TW" altLang="en-US" noProof="0" dirty="0"/>
          </a:p>
        </p:txBody>
      </p:sp>
      <p:sp>
        <p:nvSpPr>
          <p:cNvPr id="3" name="內容預留位置 2"/>
          <p:cNvSpPr>
            <a:spLocks noGrp="1"/>
          </p:cNvSpPr>
          <p:nvPr>
            <p:ph sz="half" idx="1"/>
          </p:nvPr>
        </p:nvSpPr>
        <p:spPr>
          <a:xfrm>
            <a:off x="1024127" y="2286000"/>
            <a:ext cx="4754880" cy="4023360"/>
          </a:xfrm>
        </p:spPr>
        <p:txBody>
          <a:bodyPr rtlCol="0"/>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endParaRPr lang="zh-TW" altLang="en-US" noProof="0" dirty="0"/>
          </a:p>
        </p:txBody>
      </p:sp>
      <p:sp>
        <p:nvSpPr>
          <p:cNvPr id="4" name="內容預留位置 3"/>
          <p:cNvSpPr>
            <a:spLocks noGrp="1"/>
          </p:cNvSpPr>
          <p:nvPr>
            <p:ph sz="half" idx="2"/>
          </p:nvPr>
        </p:nvSpPr>
        <p:spPr>
          <a:xfrm>
            <a:off x="5989320" y="2286000"/>
            <a:ext cx="4754880" cy="4023360"/>
          </a:xfrm>
        </p:spPr>
        <p:txBody>
          <a:bodyPr rtlCol="0"/>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endParaRPr lang="zh-TW" altLang="en-US" noProof="0" dirty="0"/>
          </a:p>
        </p:txBody>
      </p:sp>
      <p:sp>
        <p:nvSpPr>
          <p:cNvPr id="5" name="日期版面配置區 4"/>
          <p:cNvSpPr>
            <a:spLocks noGrp="1"/>
          </p:cNvSpPr>
          <p:nvPr>
            <p:ph type="dt" sz="half" idx="10"/>
          </p:nvPr>
        </p:nvSpPr>
        <p:spPr/>
        <p:txBody>
          <a:bodyPr rtlCol="0"/>
          <a:lstStyle/>
          <a:p>
            <a:pPr rtl="0"/>
            <a:fld id="{D5BE9075-3447-4FD3-8BC9-6412CF8C5B41}" type="datetime1">
              <a:rPr lang="zh-TW" altLang="en-US" noProof="0" smtClean="0"/>
              <a:t>2021/1/19</a:t>
            </a:fld>
            <a:endParaRPr lang="zh-TW" altLang="en-US" noProof="0" dirty="0"/>
          </a:p>
        </p:txBody>
      </p:sp>
      <p:sp>
        <p:nvSpPr>
          <p:cNvPr id="6" name="頁尾版面配置區 5"/>
          <p:cNvSpPr>
            <a:spLocks noGrp="1"/>
          </p:cNvSpPr>
          <p:nvPr>
            <p:ph type="ftr" sz="quarter" idx="11"/>
          </p:nvPr>
        </p:nvSpPr>
        <p:spPr/>
        <p:txBody>
          <a:bodyPr rtlCol="0"/>
          <a:lstStyle/>
          <a:p>
            <a:pPr rtl="0"/>
            <a:endParaRPr lang="zh-TW" altLang="en-US" noProof="0" dirty="0"/>
          </a:p>
        </p:txBody>
      </p:sp>
      <p:sp>
        <p:nvSpPr>
          <p:cNvPr id="7" name="投影片編號預留位置 6"/>
          <p:cNvSpPr>
            <a:spLocks noGrp="1"/>
          </p:cNvSpPr>
          <p:nvPr>
            <p:ph type="sldNum" sz="quarter" idx="12"/>
          </p:nvPr>
        </p:nvSpPr>
        <p:spPr/>
        <p:txBody>
          <a:bodyPr rtlCol="0"/>
          <a:lstStyle/>
          <a:p>
            <a:pPr rtl="0"/>
            <a:fld id="{4FAB73BC-B049-4115-A692-8D63A059BFB8}" type="slidenum">
              <a:rPr lang="en-US" altLang="zh-TW" noProof="0" smtClean="0"/>
              <a:t>‹#›</a:t>
            </a:fld>
            <a:endParaRPr lang="zh-TW" altLang="en-US" noProof="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標題 9"/>
          <p:cNvSpPr>
            <a:spLocks noGrp="1"/>
          </p:cNvSpPr>
          <p:nvPr>
            <p:ph type="title"/>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endParaRPr lang="zh-TW" altLang="en-US" noProof="0" dirty="0"/>
          </a:p>
        </p:txBody>
      </p:sp>
      <p:sp>
        <p:nvSpPr>
          <p:cNvPr id="3" name="文字預留位置 2"/>
          <p:cNvSpPr>
            <a:spLocks noGrp="1"/>
          </p:cNvSpPr>
          <p:nvPr>
            <p:ph type="body" idx="1"/>
          </p:nvPr>
        </p:nvSpPr>
        <p:spPr>
          <a:xfrm>
            <a:off x="1024128" y="2179636"/>
            <a:ext cx="4754880" cy="822960"/>
          </a:xfrm>
        </p:spPr>
        <p:txBody>
          <a:bodyPr lIns="137160" rIns="137160" rtlCol="0" anchor="ctr">
            <a:normAutofit/>
          </a:bodyPr>
          <a:lstStyle>
            <a:lvl1pPr marL="0" indent="0">
              <a:spcBef>
                <a:spcPts val="0"/>
              </a:spcBef>
              <a:spcAft>
                <a:spcPts val="0"/>
              </a:spcAft>
              <a:buNone/>
              <a:defRPr sz="2300" b="0" cap="none" baseline="0">
                <a:solidFill>
                  <a:schemeClr val="accent1"/>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編輯母片文字樣式</a:t>
            </a:r>
          </a:p>
        </p:txBody>
      </p:sp>
      <p:sp>
        <p:nvSpPr>
          <p:cNvPr id="4" name="內容預留位置 3"/>
          <p:cNvSpPr>
            <a:spLocks noGrp="1"/>
          </p:cNvSpPr>
          <p:nvPr>
            <p:ph sz="half" idx="2"/>
          </p:nvPr>
        </p:nvSpPr>
        <p:spPr>
          <a:xfrm>
            <a:off x="1024128" y="2967788"/>
            <a:ext cx="4754880" cy="3341572"/>
          </a:xfrm>
        </p:spPr>
        <p:txBody>
          <a:bodyPr rtlCol="0"/>
          <a:lstStyle>
            <a:lvl1pPr>
              <a:defRPr>
                <a:latin typeface="Microsoft JhengHei UI" panose="020B0604030504040204" pitchFamily="34" charset="-120"/>
                <a:ea typeface="Microsoft JhengHei UI" panose="020B0604030504040204" pitchFamily="34" charset="-120"/>
              </a:defRPr>
            </a:lvl1pPr>
            <a:lvl2pPr>
              <a:defRPr>
                <a:latin typeface="Microsoft JhengHei UI" panose="020B0604030504040204" pitchFamily="34" charset="-120"/>
                <a:ea typeface="Microsoft JhengHei UI" panose="020B0604030504040204" pitchFamily="34" charset="-120"/>
              </a:defRPr>
            </a:lvl2pPr>
            <a:lvl3pPr>
              <a:defRPr>
                <a:latin typeface="Microsoft JhengHei UI" panose="020B0604030504040204" pitchFamily="34" charset="-120"/>
                <a:ea typeface="Microsoft JhengHei UI" panose="020B0604030504040204" pitchFamily="34" charset="-120"/>
              </a:defRPr>
            </a:lvl3pPr>
            <a:lvl4pPr>
              <a:defRPr>
                <a:latin typeface="Microsoft JhengHei UI" panose="020B0604030504040204" pitchFamily="34" charset="-120"/>
                <a:ea typeface="Microsoft JhengHei UI" panose="020B0604030504040204" pitchFamily="34" charset="-120"/>
              </a:defRPr>
            </a:lvl4pPr>
            <a:lvl5pPr>
              <a:defRPr>
                <a:latin typeface="Microsoft JhengHei UI" panose="020B0604030504040204" pitchFamily="34" charset="-120"/>
                <a:ea typeface="Microsoft JhengHei UI" panose="020B0604030504040204" pitchFamily="34" charset="-120"/>
              </a:defRPr>
            </a:lvl5pPr>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endParaRPr lang="zh-TW" altLang="en-US" noProof="0" dirty="0"/>
          </a:p>
        </p:txBody>
      </p:sp>
      <p:sp>
        <p:nvSpPr>
          <p:cNvPr id="5" name="文字預留位置 4"/>
          <p:cNvSpPr>
            <a:spLocks noGrp="1"/>
          </p:cNvSpPr>
          <p:nvPr>
            <p:ph type="body" sz="quarter" idx="3"/>
          </p:nvPr>
        </p:nvSpPr>
        <p:spPr>
          <a:xfrm>
            <a:off x="5990888" y="2179636"/>
            <a:ext cx="4754880" cy="822960"/>
          </a:xfrm>
        </p:spPr>
        <p:txBody>
          <a:bodyPr lIns="137160" rIns="137160" rtlCol="0" anchor="ctr">
            <a:normAutofit/>
          </a:bodyPr>
          <a:lstStyle>
            <a:lvl1pPr marL="0" indent="0">
              <a:spcBef>
                <a:spcPts val="0"/>
              </a:spcBef>
              <a:spcAft>
                <a:spcPts val="0"/>
              </a:spcAft>
              <a:buNone/>
              <a:defRPr lang="en-US" sz="2300" b="0" kern="1200" cap="none" baseline="0" dirty="0">
                <a:solidFill>
                  <a:schemeClr val="accent1"/>
                </a:solidFill>
                <a:latin typeface="Microsoft JhengHei UI" panose="020B0604030504040204" pitchFamily="34" charset="-120"/>
                <a:ea typeface="Microsoft JhengHei UI" panose="020B0604030504040204" pitchFamily="34" charset="-120"/>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zh-TW" altLang="en-US" noProof="0"/>
              <a:t>編輯母片文字樣式</a:t>
            </a:r>
          </a:p>
        </p:txBody>
      </p:sp>
      <p:sp>
        <p:nvSpPr>
          <p:cNvPr id="6" name="內容預留位置 5"/>
          <p:cNvSpPr>
            <a:spLocks noGrp="1"/>
          </p:cNvSpPr>
          <p:nvPr>
            <p:ph sz="quarter" idx="4"/>
          </p:nvPr>
        </p:nvSpPr>
        <p:spPr>
          <a:xfrm>
            <a:off x="5990888" y="2967788"/>
            <a:ext cx="4754880" cy="3341572"/>
          </a:xfrm>
        </p:spPr>
        <p:txBody>
          <a:bodyPr rtlCol="0"/>
          <a:lstStyle>
            <a:lvl1pPr>
              <a:defRPr>
                <a:latin typeface="Microsoft JhengHei UI" panose="020B0604030504040204" pitchFamily="34" charset="-120"/>
                <a:ea typeface="Microsoft JhengHei UI" panose="020B0604030504040204" pitchFamily="34" charset="-120"/>
              </a:defRPr>
            </a:lvl1pPr>
            <a:lvl2pPr>
              <a:defRPr>
                <a:latin typeface="Microsoft JhengHei UI" panose="020B0604030504040204" pitchFamily="34" charset="-120"/>
                <a:ea typeface="Microsoft JhengHei UI" panose="020B0604030504040204" pitchFamily="34" charset="-120"/>
              </a:defRPr>
            </a:lvl2pPr>
            <a:lvl3pPr>
              <a:defRPr>
                <a:latin typeface="Microsoft JhengHei UI" panose="020B0604030504040204" pitchFamily="34" charset="-120"/>
                <a:ea typeface="Microsoft JhengHei UI" panose="020B0604030504040204" pitchFamily="34" charset="-120"/>
              </a:defRPr>
            </a:lvl3pPr>
            <a:lvl4pPr>
              <a:defRPr>
                <a:latin typeface="Microsoft JhengHei UI" panose="020B0604030504040204" pitchFamily="34" charset="-120"/>
                <a:ea typeface="Microsoft JhengHei UI" panose="020B0604030504040204" pitchFamily="34" charset="-120"/>
              </a:defRPr>
            </a:lvl4pPr>
            <a:lvl5pPr>
              <a:defRPr>
                <a:latin typeface="Microsoft JhengHei UI" panose="020B0604030504040204" pitchFamily="34" charset="-120"/>
                <a:ea typeface="Microsoft JhengHei UI" panose="020B0604030504040204" pitchFamily="34" charset="-120"/>
              </a:defRPr>
            </a:lvl5pPr>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endParaRPr lang="zh-TW" altLang="en-US" noProof="0" dirty="0"/>
          </a:p>
        </p:txBody>
      </p:sp>
      <p:sp>
        <p:nvSpPr>
          <p:cNvPr id="7" name="日期版面配置區 6"/>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0F9BBEE5-55F8-45A3-AB6C-9C6112BE0C32}" type="datetime1">
              <a:rPr lang="zh-TW" altLang="en-US" noProof="0" smtClean="0"/>
              <a:t>2021/1/19</a:t>
            </a:fld>
            <a:endParaRPr lang="zh-TW" altLang="en-US" noProof="0" dirty="0"/>
          </a:p>
        </p:txBody>
      </p:sp>
      <p:sp>
        <p:nvSpPr>
          <p:cNvPr id="8" name="頁尾版面配置區 7"/>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endParaRPr lang="zh-TW" altLang="en-US" noProof="0" dirty="0"/>
          </a:p>
        </p:txBody>
      </p:sp>
      <p:sp>
        <p:nvSpPr>
          <p:cNvPr id="9" name="投影片編號預留位置 8"/>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4FAB73BC-B049-4115-A692-8D63A059BFB8}" type="slidenum">
              <a:rPr lang="en-US" altLang="zh-TW" noProof="0" smtClean="0"/>
              <a:pPr/>
              <a:t>‹#›</a:t>
            </a:fld>
            <a:endParaRPr lang="zh-TW" altLang="en-US" noProof="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noProof="0"/>
              <a:t>按一下以編輯母片標題樣式</a:t>
            </a:r>
            <a:endParaRPr lang="zh-TW" altLang="en-US" noProof="0" dirty="0"/>
          </a:p>
        </p:txBody>
      </p:sp>
      <p:sp>
        <p:nvSpPr>
          <p:cNvPr id="3" name="日期版面配置區 2"/>
          <p:cNvSpPr>
            <a:spLocks noGrp="1"/>
          </p:cNvSpPr>
          <p:nvPr>
            <p:ph type="dt" sz="half" idx="10"/>
          </p:nvPr>
        </p:nvSpPr>
        <p:spPr/>
        <p:txBody>
          <a:bodyPr rtlCol="0"/>
          <a:lstStyle/>
          <a:p>
            <a:pPr rtl="0"/>
            <a:fld id="{CDEAE714-2E29-46F3-9C77-12416C9543F5}" type="datetime1">
              <a:rPr lang="zh-TW" altLang="en-US" noProof="0" smtClean="0"/>
              <a:t>2021/1/19</a:t>
            </a:fld>
            <a:endParaRPr lang="zh-TW" altLang="en-US" noProof="0" dirty="0"/>
          </a:p>
        </p:txBody>
      </p:sp>
      <p:sp>
        <p:nvSpPr>
          <p:cNvPr id="4" name="頁尾版面配置區 3"/>
          <p:cNvSpPr>
            <a:spLocks noGrp="1"/>
          </p:cNvSpPr>
          <p:nvPr>
            <p:ph type="ftr" sz="quarter" idx="11"/>
          </p:nvPr>
        </p:nvSpPr>
        <p:spPr/>
        <p:txBody>
          <a:bodyPr rtlCol="0"/>
          <a:lstStyle/>
          <a:p>
            <a:pPr rtl="0"/>
            <a:endParaRPr lang="zh-TW" altLang="en-US" noProof="0" dirty="0"/>
          </a:p>
        </p:txBody>
      </p:sp>
      <p:sp>
        <p:nvSpPr>
          <p:cNvPr id="5" name="投影片編號預留位置 4"/>
          <p:cNvSpPr>
            <a:spLocks noGrp="1"/>
          </p:cNvSpPr>
          <p:nvPr>
            <p:ph type="sldNum" sz="quarter" idx="12"/>
          </p:nvPr>
        </p:nvSpPr>
        <p:spPr/>
        <p:txBody>
          <a:bodyPr rtlCol="0"/>
          <a:lstStyle/>
          <a:p>
            <a:pPr rtl="0"/>
            <a:fld id="{4FAB73BC-B049-4115-A692-8D63A059BFB8}" type="slidenum">
              <a:rPr lang="en-US" altLang="zh-TW" noProof="0" smtClean="0"/>
              <a:t>‹#›</a:t>
            </a:fld>
            <a:endParaRPr lang="zh-TW" altLang="en-US" noProof="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rtlCol="0"/>
          <a:lstStyle/>
          <a:p>
            <a:pPr rtl="0"/>
            <a:fld id="{8C77B25F-C5C5-4940-9B93-C7969EB742CA}" type="datetime1">
              <a:rPr lang="zh-TW" altLang="en-US" noProof="0" smtClean="0"/>
              <a:t>2021/1/19</a:t>
            </a:fld>
            <a:endParaRPr lang="zh-TW" altLang="en-US" noProof="0" dirty="0"/>
          </a:p>
        </p:txBody>
      </p:sp>
      <p:sp>
        <p:nvSpPr>
          <p:cNvPr id="3" name="頁尾版面配置區 2"/>
          <p:cNvSpPr>
            <a:spLocks noGrp="1"/>
          </p:cNvSpPr>
          <p:nvPr>
            <p:ph type="ftr" sz="quarter" idx="11"/>
          </p:nvPr>
        </p:nvSpPr>
        <p:spPr/>
        <p:txBody>
          <a:bodyPr rtlCol="0"/>
          <a:lstStyle/>
          <a:p>
            <a:pPr rtl="0"/>
            <a:endParaRPr lang="zh-TW" altLang="en-US" noProof="0" dirty="0"/>
          </a:p>
        </p:txBody>
      </p:sp>
      <p:sp>
        <p:nvSpPr>
          <p:cNvPr id="4" name="投影片編號預留位置 3"/>
          <p:cNvSpPr>
            <a:spLocks noGrp="1"/>
          </p:cNvSpPr>
          <p:nvPr>
            <p:ph type="sldNum" sz="quarter" idx="12"/>
          </p:nvPr>
        </p:nvSpPr>
        <p:spPr/>
        <p:txBody>
          <a:bodyPr rtlCol="0"/>
          <a:lstStyle/>
          <a:p>
            <a:pPr rtl="0"/>
            <a:fld id="{4FAB73BC-B049-4115-A692-8D63A059BFB8}" type="slidenum">
              <a:rPr lang="en-US" altLang="zh-TW" noProof="0" smtClean="0"/>
              <a:t>‹#›</a:t>
            </a:fld>
            <a:endParaRPr lang="zh-TW" altLang="en-US" noProof="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8" name="標題 7"/>
          <p:cNvSpPr>
            <a:spLocks noGrp="1"/>
          </p:cNvSpPr>
          <p:nvPr>
            <p:ph type="title"/>
          </p:nvPr>
        </p:nvSpPr>
        <p:spPr>
          <a:xfrm>
            <a:off x="1024128" y="471509"/>
            <a:ext cx="4389120" cy="1737360"/>
          </a:xfrm>
        </p:spPr>
        <p:txBody>
          <a:bodyPr rtlCol="0">
            <a:noAutofit/>
          </a:bodyPr>
          <a:lstStyle>
            <a:lvl1pPr>
              <a:lnSpc>
                <a:spcPct val="80000"/>
              </a:lnSpc>
              <a:defRPr sz="4000"/>
            </a:lvl1pPr>
          </a:lstStyle>
          <a:p>
            <a:pPr rtl="0"/>
            <a:r>
              <a:rPr lang="zh-TW" altLang="en-US" noProof="0"/>
              <a:t>按一下以編輯母片標題樣式</a:t>
            </a:r>
            <a:endParaRPr lang="zh-TW" altLang="en-US" noProof="0" dirty="0"/>
          </a:p>
        </p:txBody>
      </p:sp>
      <p:sp>
        <p:nvSpPr>
          <p:cNvPr id="3" name="內容預留位置 2"/>
          <p:cNvSpPr>
            <a:spLocks noGrp="1"/>
          </p:cNvSpPr>
          <p:nvPr>
            <p:ph idx="1"/>
          </p:nvPr>
        </p:nvSpPr>
        <p:spPr>
          <a:xfrm>
            <a:off x="5715000" y="822960"/>
            <a:ext cx="5678424" cy="5184648"/>
          </a:xfrm>
        </p:spPr>
        <p:txBody>
          <a:bodyPr rtlCol="0"/>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endParaRPr lang="zh-TW" altLang="en-US" noProof="0" dirty="0"/>
          </a:p>
        </p:txBody>
      </p:sp>
      <p:sp>
        <p:nvSpPr>
          <p:cNvPr id="4" name="文字預留位置 3"/>
          <p:cNvSpPr>
            <a:spLocks noGrp="1"/>
          </p:cNvSpPr>
          <p:nvPr>
            <p:ph type="body" sz="half" idx="2"/>
          </p:nvPr>
        </p:nvSpPr>
        <p:spPr>
          <a:xfrm>
            <a:off x="1024128" y="2257506"/>
            <a:ext cx="4389120" cy="3762294"/>
          </a:xfrm>
        </p:spPr>
        <p:txBody>
          <a:bodyPr lIns="91440" rIns="91440" rtlCol="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編輯母片文字樣式</a:t>
            </a:r>
          </a:p>
        </p:txBody>
      </p:sp>
      <p:sp>
        <p:nvSpPr>
          <p:cNvPr id="5" name="日期版面配置區 4"/>
          <p:cNvSpPr>
            <a:spLocks noGrp="1"/>
          </p:cNvSpPr>
          <p:nvPr>
            <p:ph type="dt" sz="half" idx="10"/>
          </p:nvPr>
        </p:nvSpPr>
        <p:spPr/>
        <p:txBody>
          <a:bodyPr rtlCol="0"/>
          <a:lstStyle/>
          <a:p>
            <a:pPr rtl="0"/>
            <a:fld id="{834BDAB7-BD48-40B7-93E5-DE7F01A31190}" type="datetime1">
              <a:rPr lang="zh-TW" altLang="en-US" noProof="0" smtClean="0"/>
              <a:t>2021/1/19</a:t>
            </a:fld>
            <a:endParaRPr lang="zh-TW" altLang="en-US" noProof="0" dirty="0"/>
          </a:p>
        </p:txBody>
      </p:sp>
      <p:sp>
        <p:nvSpPr>
          <p:cNvPr id="6" name="頁尾版面配置區 5"/>
          <p:cNvSpPr>
            <a:spLocks noGrp="1"/>
          </p:cNvSpPr>
          <p:nvPr>
            <p:ph type="ftr" sz="quarter" idx="11"/>
          </p:nvPr>
        </p:nvSpPr>
        <p:spPr/>
        <p:txBody>
          <a:bodyPr rtlCol="0"/>
          <a:lstStyle/>
          <a:p>
            <a:pPr rtl="0"/>
            <a:endParaRPr lang="zh-TW" altLang="en-US" noProof="0" dirty="0"/>
          </a:p>
        </p:txBody>
      </p:sp>
      <p:sp>
        <p:nvSpPr>
          <p:cNvPr id="7" name="投影片編號預留位置 6"/>
          <p:cNvSpPr>
            <a:spLocks noGrp="1"/>
          </p:cNvSpPr>
          <p:nvPr>
            <p:ph type="sldNum" sz="quarter" idx="12"/>
          </p:nvPr>
        </p:nvSpPr>
        <p:spPr/>
        <p:txBody>
          <a:bodyPr rtlCol="0"/>
          <a:lstStyle/>
          <a:p>
            <a:pPr rtl="0"/>
            <a:fld id="{4FAB73BC-B049-4115-A692-8D63A059BFB8}" type="slidenum">
              <a:rPr lang="en-US" altLang="zh-TW" noProof="0" smtClean="0"/>
              <a:t>‹#›</a:t>
            </a:fld>
            <a:endParaRPr lang="zh-TW" altLang="en-US" noProof="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457200" y="4960138"/>
            <a:ext cx="7772400" cy="1463040"/>
          </a:xfrm>
        </p:spPr>
        <p:txBody>
          <a:bodyPr rtlCol="0" anchor="ctr">
            <a:normAutofit/>
          </a:bodyPr>
          <a:lstStyle>
            <a:lvl1pPr algn="r">
              <a:defRPr sz="5000" spc="200" baseline="0"/>
            </a:lvl1pPr>
          </a:lstStyle>
          <a:p>
            <a:pPr rtl="0"/>
            <a:r>
              <a:rPr lang="zh-TW" altLang="en-US" noProof="0"/>
              <a:t>按一下以編輯母片標題樣式</a:t>
            </a:r>
            <a:endParaRPr lang="zh-TW" altLang="en-US" noProof="0" dirty="0"/>
          </a:p>
        </p:txBody>
      </p:sp>
      <p:sp>
        <p:nvSpPr>
          <p:cNvPr id="3" name="圖片版面配置區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TW" altLang="en-US" noProof="0"/>
              <a:t>按一下圖示以新增圖片</a:t>
            </a:r>
            <a:endParaRPr lang="zh-TW" altLang="en-US" noProof="0" dirty="0"/>
          </a:p>
        </p:txBody>
      </p:sp>
      <p:sp>
        <p:nvSpPr>
          <p:cNvPr id="4" name="文字預留位置 3"/>
          <p:cNvSpPr>
            <a:spLocks noGrp="1"/>
          </p:cNvSpPr>
          <p:nvPr>
            <p:ph type="body" sz="half" idx="2"/>
          </p:nvPr>
        </p:nvSpPr>
        <p:spPr>
          <a:xfrm>
            <a:off x="8610600" y="4960138"/>
            <a:ext cx="3200400" cy="1463040"/>
          </a:xfrm>
        </p:spPr>
        <p:txBody>
          <a:bodyPr lIns="91440" rIns="91440" rtlCol="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noProof="0"/>
              <a:t>編輯母片文字樣式</a:t>
            </a:r>
          </a:p>
        </p:txBody>
      </p:sp>
      <p:sp>
        <p:nvSpPr>
          <p:cNvPr id="5" name="日期版面配置區 4"/>
          <p:cNvSpPr>
            <a:spLocks noGrp="1"/>
          </p:cNvSpPr>
          <p:nvPr>
            <p:ph type="dt" sz="half" idx="10"/>
          </p:nvPr>
        </p:nvSpPr>
        <p:spPr/>
        <p:txBody>
          <a:bodyPr rtlCol="0"/>
          <a:lstStyle/>
          <a:p>
            <a:pPr rtl="0"/>
            <a:fld id="{00BDDE7C-E999-47D2-A35D-EE2C20E3497B}" type="datetime1">
              <a:rPr lang="zh-TW" altLang="en-US" noProof="0" smtClean="0"/>
              <a:t>2021/1/19</a:t>
            </a:fld>
            <a:endParaRPr lang="zh-TW" altLang="en-US" noProof="0" dirty="0"/>
          </a:p>
        </p:txBody>
      </p:sp>
      <p:sp>
        <p:nvSpPr>
          <p:cNvPr id="6" name="頁尾版面配置區 5"/>
          <p:cNvSpPr>
            <a:spLocks noGrp="1"/>
          </p:cNvSpPr>
          <p:nvPr>
            <p:ph type="ftr" sz="quarter" idx="11"/>
          </p:nvPr>
        </p:nvSpPr>
        <p:spPr/>
        <p:txBody>
          <a:bodyPr rtlCol="0"/>
          <a:lstStyle/>
          <a:p>
            <a:pPr rtl="0"/>
            <a:endParaRPr lang="zh-TW" altLang="en-US" noProof="0" dirty="0"/>
          </a:p>
        </p:txBody>
      </p:sp>
      <p:sp>
        <p:nvSpPr>
          <p:cNvPr id="7" name="投影片編號預留位置 6"/>
          <p:cNvSpPr>
            <a:spLocks noGrp="1"/>
          </p:cNvSpPr>
          <p:nvPr>
            <p:ph type="sldNum" sz="quarter" idx="12"/>
          </p:nvPr>
        </p:nvSpPr>
        <p:spPr/>
        <p:txBody>
          <a:bodyPr rtlCol="0"/>
          <a:lstStyle/>
          <a:p>
            <a:pPr rtl="0"/>
            <a:fld id="{867E5644-1E61-4311-A31E-84CB9C7AA8A9}" type="slidenum">
              <a:rPr lang="en-US" altLang="zh-TW" noProof="0" smtClean="0"/>
              <a:t>‹#›</a:t>
            </a:fld>
            <a:endParaRPr lang="zh-TW" altLang="en-US" noProof="0" dirty="0"/>
          </a:p>
        </p:txBody>
      </p:sp>
      <p:cxnSp>
        <p:nvCxnSpPr>
          <p:cNvPr id="8" name="直線接點​​(S)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pPr rtl="0"/>
            <a:r>
              <a:rPr lang="zh-TW" altLang="en-US" noProof="0" dirty="0"/>
              <a:t>按一下以編輯母片標題樣式</a:t>
            </a:r>
          </a:p>
        </p:txBody>
      </p:sp>
      <p:sp>
        <p:nvSpPr>
          <p:cNvPr id="3" name="文字預留位置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rtl="0"/>
            <a:r>
              <a:rPr lang="zh-TW" altLang="en-US" noProof="0" dirty="0"/>
              <a:t>按一下以編輯母片文字樣式</a:t>
            </a:r>
          </a:p>
          <a:p>
            <a:pPr lvl="1" rtl="0"/>
            <a:r>
              <a:rPr lang="zh-TW" altLang="en-US" noProof="0" dirty="0"/>
              <a:t>第二層</a:t>
            </a:r>
          </a:p>
          <a:p>
            <a:pPr lvl="2" rtl="0"/>
            <a:r>
              <a:rPr lang="zh-TW" altLang="en-US" noProof="0" dirty="0"/>
              <a:t>第三層</a:t>
            </a:r>
          </a:p>
          <a:p>
            <a:pPr lvl="3" rtl="0"/>
            <a:r>
              <a:rPr lang="zh-TW" altLang="en-US" noProof="0" dirty="0"/>
              <a:t>第四層</a:t>
            </a:r>
          </a:p>
          <a:p>
            <a:pPr lvl="4" rtl="0"/>
            <a:r>
              <a:rPr lang="zh-TW" altLang="en-US" noProof="0" dirty="0"/>
              <a:t>第五層</a:t>
            </a:r>
          </a:p>
        </p:txBody>
      </p:sp>
      <p:sp>
        <p:nvSpPr>
          <p:cNvPr id="4" name="日期版面配置區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icrosoft JhengHei UI" panose="020B0604030504040204" pitchFamily="34" charset="-120"/>
                <a:ea typeface="Microsoft JhengHei UI" panose="020B0604030504040204" pitchFamily="34" charset="-120"/>
              </a:defRPr>
            </a:lvl1pPr>
          </a:lstStyle>
          <a:p>
            <a:fld id="{D22E2503-8843-448F-B01E-FCD9BA586A1F}" type="datetime1">
              <a:rPr lang="zh-TW" altLang="en-US" noProof="0" smtClean="0"/>
              <a:t>2021/1/19</a:t>
            </a:fld>
            <a:endParaRPr lang="zh-TW" altLang="en-US" noProof="0" dirty="0"/>
          </a:p>
        </p:txBody>
      </p:sp>
      <p:sp>
        <p:nvSpPr>
          <p:cNvPr id="5" name="頁尾版面配置區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icrosoft JhengHei UI" panose="020B0604030504040204" pitchFamily="34" charset="-120"/>
                <a:ea typeface="Microsoft JhengHei UI" panose="020B0604030504040204" pitchFamily="34" charset="-120"/>
              </a:defRPr>
            </a:lvl1pPr>
          </a:lstStyle>
          <a:p>
            <a:endParaRPr lang="zh-TW" altLang="en-US" noProof="0" dirty="0"/>
          </a:p>
        </p:txBody>
      </p:sp>
      <p:sp>
        <p:nvSpPr>
          <p:cNvPr id="6" name="投影片編號預留位置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icrosoft JhengHei UI" panose="020B0604030504040204" pitchFamily="34" charset="-120"/>
                <a:ea typeface="Microsoft JhengHei UI" panose="020B0604030504040204" pitchFamily="34" charset="-120"/>
              </a:defRPr>
            </a:lvl1pPr>
          </a:lstStyle>
          <a:p>
            <a:fld id="{4FAB73BC-B049-4115-A692-8D63A059BFB8}" type="slidenum">
              <a:rPr lang="en-US" altLang="zh-TW" noProof="0" smtClean="0"/>
              <a:pPr/>
              <a:t>‹#›</a:t>
            </a:fld>
            <a:endParaRPr lang="zh-TW" altLang="en-US" noProof="0" dirty="0"/>
          </a:p>
        </p:txBody>
      </p:sp>
      <p:cxnSp>
        <p:nvCxnSpPr>
          <p:cNvPr id="7" name="直線接點​​(S)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icrosoft JhengHei UI" panose="020B0604030504040204" pitchFamily="34" charset="-120"/>
          <a:ea typeface="Microsoft JhengHei UI" panose="020B0604030504040204" pitchFamily="34" charset="-120"/>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JhengHei UI" panose="020B0604030504040204" pitchFamily="34" charset="-120"/>
          <a:ea typeface="Microsoft JhengHei UI" panose="020B0604030504040204" pitchFamily="34" charset="-120"/>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JhengHei UI" panose="020B0604030504040204" pitchFamily="34" charset="-120"/>
          <a:ea typeface="Microsoft JhengHei UI" panose="020B0604030504040204" pitchFamily="34" charset="-120"/>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JhengHei UI" panose="020B0604030504040204" pitchFamily="34" charset="-120"/>
          <a:ea typeface="Microsoft JhengHei UI" panose="020B0604030504040204" pitchFamily="34" charset="-120"/>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JhengHei UI" panose="020B0604030504040204" pitchFamily="34" charset="-120"/>
          <a:ea typeface="Microsoft JhengHei UI" panose="020B0604030504040204" pitchFamily="34" charset="-120"/>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JhengHei UI" panose="020B0604030504040204" pitchFamily="34" charset="-120"/>
          <a:ea typeface="Microsoft JhengHei UI" panose="020B0604030504040204" pitchFamily="34" charset="-120"/>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hyperlink" Target="https://pubs.acs.org/doi/10.1021/acs.jcim.9b01108" TargetMode="External"/><Relationship Id="rId2" Type="http://schemas.openxmlformats.org/officeDocument/2006/relationships/hyperlink" Target="https://github.com/evanseitz/POLARIS" TargetMode="External"/><Relationship Id="rId1" Type="http://schemas.openxmlformats.org/officeDocument/2006/relationships/slideLayout" Target="../slideLayouts/slideLayout7.xml"/><Relationship Id="rId5" Type="http://schemas.openxmlformats.org/officeDocument/2006/relationships/hyperlink" Target="https://academic.oup.com/bioinformatics/article/31/23/3853/208744" TargetMode="External"/><Relationship Id="rId4" Type="http://schemas.openxmlformats.org/officeDocument/2006/relationships/hyperlink" Target="http://bioweb.cbm.uam.es/software/MEPSA/"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png"/><Relationship Id="rId3" Type="http://schemas.openxmlformats.org/officeDocument/2006/relationships/image" Target="../media/image17.png"/><Relationship Id="rId21"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image" Target="../media/image22.png"/><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23" Type="http://schemas.openxmlformats.org/officeDocument/2006/relationships/image" Target="../media/image42.png"/><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 Id="rId22" Type="http://schemas.openxmlformats.org/officeDocument/2006/relationships/image" Target="../media/image41.pn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endParaRPr>
          </a:p>
        </p:txBody>
      </p:sp>
      <p:pic>
        <p:nvPicPr>
          <p:cNvPr id="5" name="圖片 4">
            <a:extLst>
              <a:ext uri="{FF2B5EF4-FFF2-40B4-BE49-F238E27FC236}">
                <a16:creationId xmlns:a16="http://schemas.microsoft.com/office/drawing/2014/main" id="{230BD1B1-AA22-48F1-B3ED-579CD284605D}"/>
              </a:ext>
              <a:ext uri="{C183D7F6-B498-43B3-948B-1728B52AA6E4}">
                <adec:decorative xmlns:adec="http://schemas.microsoft.com/office/drawing/2017/decorative" val="1"/>
              </a:ext>
            </a:extLst>
          </p:cNvPr>
          <p:cNvPicPr>
            <a:picLocks noChangeAspect="1"/>
          </p:cNvPicPr>
          <p:nvPr/>
        </p:nvPicPr>
        <p:blipFill rotWithShape="1">
          <a:blip r:embed="rId3"/>
          <a:srcRect r="52444" b="-1"/>
          <a:stretch/>
        </p:blipFill>
        <p:spPr>
          <a:xfrm>
            <a:off x="20" y="975"/>
            <a:ext cx="12191980" cy="6858000"/>
          </a:xfrm>
          <a:prstGeom prst="rect">
            <a:avLst/>
          </a:prstGeom>
        </p:spPr>
      </p:pic>
      <p:sp>
        <p:nvSpPr>
          <p:cNvPr id="21" name="矩形 20">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endParaRPr>
          </a:p>
        </p:txBody>
      </p:sp>
      <p:sp>
        <p:nvSpPr>
          <p:cNvPr id="2" name="標題 1">
            <a:extLst>
              <a:ext uri="{FF2B5EF4-FFF2-40B4-BE49-F238E27FC236}">
                <a16:creationId xmlns:a16="http://schemas.microsoft.com/office/drawing/2014/main" id="{DE3D84FB-5D02-47D2-98FD-4F01A02E2AEA}"/>
              </a:ext>
            </a:extLst>
          </p:cNvPr>
          <p:cNvSpPr>
            <a:spLocks noGrp="1"/>
          </p:cNvSpPr>
          <p:nvPr>
            <p:ph type="ctrTitle"/>
          </p:nvPr>
        </p:nvSpPr>
        <p:spPr>
          <a:xfrm>
            <a:off x="4233848" y="3519126"/>
            <a:ext cx="8072801" cy="1090938"/>
          </a:xfrm>
        </p:spPr>
        <p:txBody>
          <a:bodyPr rtlCol="0" anchor="b">
            <a:noAutofit/>
          </a:bodyPr>
          <a:lstStyle/>
          <a:p>
            <a:pPr algn="l"/>
            <a:r>
              <a:rPr lang="en-US" altLang="zh-TW" sz="3600" dirty="0">
                <a:solidFill>
                  <a:schemeClr val="bg1"/>
                </a:solidFill>
              </a:rPr>
              <a:t>POLARIS: Path of Least Action Analysis on Energy Landscapes</a:t>
            </a:r>
          </a:p>
        </p:txBody>
      </p:sp>
      <p:sp>
        <p:nvSpPr>
          <p:cNvPr id="3" name="副標題 2">
            <a:extLst>
              <a:ext uri="{FF2B5EF4-FFF2-40B4-BE49-F238E27FC236}">
                <a16:creationId xmlns:a16="http://schemas.microsoft.com/office/drawing/2014/main" id="{E9F6641D-ADF3-40BD-9BA3-E740E77C8826}"/>
              </a:ext>
            </a:extLst>
          </p:cNvPr>
          <p:cNvSpPr>
            <a:spLocks noGrp="1"/>
          </p:cNvSpPr>
          <p:nvPr>
            <p:ph type="subTitle" idx="1"/>
          </p:nvPr>
        </p:nvSpPr>
        <p:spPr>
          <a:xfrm>
            <a:off x="4309349" y="4779313"/>
            <a:ext cx="7501650" cy="514816"/>
          </a:xfrm>
        </p:spPr>
        <p:txBody>
          <a:bodyPr rtlCol="0" anchor="t">
            <a:normAutofit/>
          </a:bodyPr>
          <a:lstStyle/>
          <a:p>
            <a:r>
              <a:rPr lang="zh-TW" altLang="en-US" dirty="0">
                <a:solidFill>
                  <a:schemeClr val="bg1"/>
                </a:solidFill>
              </a:rPr>
              <a:t>蕭卉倫</a:t>
            </a:r>
            <a:endParaRPr lang="en-US" altLang="zh-TW" dirty="0">
              <a:solidFill>
                <a:schemeClr val="bg1"/>
              </a:solidFill>
            </a:endParaRPr>
          </a:p>
          <a:p>
            <a:endParaRPr lang="zh-TW" altLang="en-US" dirty="0">
              <a:solidFill>
                <a:schemeClr val="bg1"/>
              </a:solidFill>
            </a:endParaRPr>
          </a:p>
        </p:txBody>
      </p:sp>
      <p:cxnSp>
        <p:nvCxnSpPr>
          <p:cNvPr id="23" name="直線接點​​(S) 22">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4AC4E3"/>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06257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接點 2">
            <a:extLst>
              <a:ext uri="{FF2B5EF4-FFF2-40B4-BE49-F238E27FC236}">
                <a16:creationId xmlns:a16="http://schemas.microsoft.com/office/drawing/2014/main" id="{4E24072F-B870-49AE-88CA-0C4814168ADA}"/>
              </a:ext>
            </a:extLst>
          </p:cNvPr>
          <p:cNvCxnSpPr>
            <a:cxnSpLocks/>
          </p:cNvCxnSpPr>
          <p:nvPr/>
        </p:nvCxnSpPr>
        <p:spPr>
          <a:xfrm>
            <a:off x="444616" y="1317073"/>
            <a:ext cx="10268125" cy="0"/>
          </a:xfrm>
          <a:prstGeom prst="line">
            <a:avLst/>
          </a:prstGeom>
          <a:ln w="19050">
            <a:solidFill>
              <a:srgbClr val="FFC000"/>
            </a:solidFill>
            <a:prstDash val="dash"/>
          </a:ln>
        </p:spPr>
        <p:style>
          <a:lnRef idx="1">
            <a:schemeClr val="accent2"/>
          </a:lnRef>
          <a:fillRef idx="0">
            <a:schemeClr val="accent2"/>
          </a:fillRef>
          <a:effectRef idx="0">
            <a:schemeClr val="accent2"/>
          </a:effectRef>
          <a:fontRef idx="minor">
            <a:schemeClr val="tx1"/>
          </a:fontRef>
        </p:style>
      </p:cxnSp>
      <p:sp>
        <p:nvSpPr>
          <p:cNvPr id="4" name="文字方塊 3">
            <a:extLst>
              <a:ext uri="{FF2B5EF4-FFF2-40B4-BE49-F238E27FC236}">
                <a16:creationId xmlns:a16="http://schemas.microsoft.com/office/drawing/2014/main" id="{2A9A4220-8451-47C4-AEC4-FBF96CECD96A}"/>
              </a:ext>
            </a:extLst>
          </p:cNvPr>
          <p:cNvSpPr txBox="1"/>
          <p:nvPr/>
        </p:nvSpPr>
        <p:spPr>
          <a:xfrm>
            <a:off x="369114" y="460854"/>
            <a:ext cx="11450973" cy="1754326"/>
          </a:xfrm>
          <a:prstGeom prst="rect">
            <a:avLst/>
          </a:prstGeom>
          <a:noFill/>
        </p:spPr>
        <p:txBody>
          <a:bodyPr wrap="square" rtlCol="0">
            <a:spAutoFit/>
          </a:bodyPr>
          <a:lstStyle/>
          <a:p>
            <a:pPr fontAlgn="base"/>
            <a:r>
              <a:rPr lang="en-US" altLang="zh-TW" sz="5400" b="1" dirty="0"/>
              <a:t>MEPSA:</a:t>
            </a:r>
            <a:r>
              <a:rPr lang="zh-TW" altLang="en-US" sz="5400" b="1" dirty="0"/>
              <a:t> </a:t>
            </a:r>
            <a:r>
              <a:rPr lang="en-US" altLang="zh-TW" sz="2800" dirty="0"/>
              <a:t>minimum energy pathway analysis for energy landscapes</a:t>
            </a:r>
          </a:p>
          <a:p>
            <a:pPr fontAlgn="base"/>
            <a:endParaRPr lang="en-US" altLang="zh-TW" sz="5400" b="1" dirty="0"/>
          </a:p>
        </p:txBody>
      </p:sp>
      <p:pic>
        <p:nvPicPr>
          <p:cNvPr id="5" name="圖片 4">
            <a:extLst>
              <a:ext uri="{FF2B5EF4-FFF2-40B4-BE49-F238E27FC236}">
                <a16:creationId xmlns:a16="http://schemas.microsoft.com/office/drawing/2014/main" id="{97A58529-9DD5-4539-9BE1-B90618A867E9}"/>
              </a:ext>
            </a:extLst>
          </p:cNvPr>
          <p:cNvPicPr>
            <a:picLocks noChangeAspect="1"/>
          </p:cNvPicPr>
          <p:nvPr/>
        </p:nvPicPr>
        <p:blipFill>
          <a:blip r:embed="rId2"/>
          <a:stretch>
            <a:fillRect/>
          </a:stretch>
        </p:blipFill>
        <p:spPr>
          <a:xfrm>
            <a:off x="4697616" y="1926726"/>
            <a:ext cx="7494384" cy="3901007"/>
          </a:xfrm>
          <a:prstGeom prst="rect">
            <a:avLst/>
          </a:prstGeom>
        </p:spPr>
      </p:pic>
      <p:sp>
        <p:nvSpPr>
          <p:cNvPr id="7" name="文字方塊 6">
            <a:extLst>
              <a:ext uri="{FF2B5EF4-FFF2-40B4-BE49-F238E27FC236}">
                <a16:creationId xmlns:a16="http://schemas.microsoft.com/office/drawing/2014/main" id="{806C961A-271D-4B7D-B252-2EB1320C9DBE}"/>
              </a:ext>
            </a:extLst>
          </p:cNvPr>
          <p:cNvSpPr txBox="1"/>
          <p:nvPr/>
        </p:nvSpPr>
        <p:spPr>
          <a:xfrm>
            <a:off x="233485" y="2122959"/>
            <a:ext cx="4191273" cy="3416320"/>
          </a:xfrm>
          <a:prstGeom prst="rect">
            <a:avLst/>
          </a:prstGeom>
          <a:noFill/>
        </p:spPr>
        <p:txBody>
          <a:bodyPr wrap="square" rtlCol="0">
            <a:spAutoFit/>
          </a:bodyPr>
          <a:lstStyle/>
          <a:p>
            <a:r>
              <a:rPr lang="en-US" altLang="zh-TW" dirty="0"/>
              <a:t>Path generator :</a:t>
            </a:r>
            <a:r>
              <a:rPr lang="zh-TW" altLang="en-US" dirty="0"/>
              <a:t>路徑尋找方式有</a:t>
            </a:r>
            <a:r>
              <a:rPr lang="en-US" altLang="zh-TW" dirty="0"/>
              <a:t>2</a:t>
            </a:r>
            <a:r>
              <a:rPr lang="zh-TW" altLang="en-US" dirty="0"/>
              <a:t>種</a:t>
            </a:r>
            <a:endParaRPr lang="en-US" altLang="zh-TW" dirty="0"/>
          </a:p>
          <a:p>
            <a:pPr marL="285750" indent="-285750">
              <a:buClr>
                <a:schemeClr val="accent2"/>
              </a:buClr>
              <a:buFont typeface="Wingdings" panose="05000000000000000000" pitchFamily="2" charset="2"/>
              <a:buChar char="u"/>
            </a:pPr>
            <a:r>
              <a:rPr lang="en-US" altLang="zh-TW" dirty="0"/>
              <a:t>Global:</a:t>
            </a:r>
            <a:r>
              <a:rPr lang="zh-TW" altLang="en-US" dirty="0"/>
              <a:t> 使用的方法類似於</a:t>
            </a:r>
            <a:r>
              <a:rPr lang="en-US" altLang="zh-TW" dirty="0"/>
              <a:t>Dijkstra</a:t>
            </a:r>
            <a:r>
              <a:rPr lang="zh-TW" altLang="en-US" dirty="0"/>
              <a:t>的算法，從原點開始，傳播到每次迭代中可用的最低能量點，直到達到目標點。每個節點已被佔用的迭代存儲在內存中，到達目標節點後，從目標執行回溯，迭代選擇迭代計數器最低的點</a:t>
            </a:r>
            <a:endParaRPr lang="en-US" altLang="zh-TW" dirty="0"/>
          </a:p>
          <a:p>
            <a:pPr marL="285750" indent="-285750">
              <a:buClr>
                <a:schemeClr val="accent2"/>
              </a:buClr>
              <a:buFont typeface="Wingdings" panose="05000000000000000000" pitchFamily="2" charset="2"/>
              <a:buChar char="u"/>
            </a:pPr>
            <a:r>
              <a:rPr lang="en-US" altLang="zh-TW" dirty="0"/>
              <a:t>Node by node:</a:t>
            </a:r>
            <a:r>
              <a:rPr lang="zh-TW" altLang="en-US" dirty="0"/>
              <a:t> 使用</a:t>
            </a:r>
            <a:r>
              <a:rPr lang="en-US" altLang="zh-TW" dirty="0"/>
              <a:t>Global</a:t>
            </a:r>
            <a:r>
              <a:rPr lang="zh-TW" altLang="en-US" dirty="0"/>
              <a:t>方式定義訪問節點的順序，然後執行一系列運行，以成對的方式連接所有連續的節點。這樣，路徑被迫通過其域被最短的最低能量路徑穿過的每個節點。</a:t>
            </a:r>
          </a:p>
        </p:txBody>
      </p:sp>
    </p:spTree>
    <p:extLst>
      <p:ext uri="{BB962C8B-B14F-4D97-AF65-F5344CB8AC3E}">
        <p14:creationId xmlns:p14="http://schemas.microsoft.com/office/powerpoint/2010/main" val="3385313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接點 2">
            <a:extLst>
              <a:ext uri="{FF2B5EF4-FFF2-40B4-BE49-F238E27FC236}">
                <a16:creationId xmlns:a16="http://schemas.microsoft.com/office/drawing/2014/main" id="{4E24072F-B870-49AE-88CA-0C4814168ADA}"/>
              </a:ext>
            </a:extLst>
          </p:cNvPr>
          <p:cNvCxnSpPr>
            <a:cxnSpLocks/>
          </p:cNvCxnSpPr>
          <p:nvPr/>
        </p:nvCxnSpPr>
        <p:spPr>
          <a:xfrm>
            <a:off x="444616" y="1317073"/>
            <a:ext cx="10268125" cy="0"/>
          </a:xfrm>
          <a:prstGeom prst="line">
            <a:avLst/>
          </a:prstGeom>
          <a:ln w="19050">
            <a:solidFill>
              <a:srgbClr val="FFC000"/>
            </a:solidFill>
            <a:prstDash val="dash"/>
          </a:ln>
        </p:spPr>
        <p:style>
          <a:lnRef idx="1">
            <a:schemeClr val="accent2"/>
          </a:lnRef>
          <a:fillRef idx="0">
            <a:schemeClr val="accent2"/>
          </a:fillRef>
          <a:effectRef idx="0">
            <a:schemeClr val="accent2"/>
          </a:effectRef>
          <a:fontRef idx="minor">
            <a:schemeClr val="tx1"/>
          </a:fontRef>
        </p:style>
      </p:cxnSp>
      <p:sp>
        <p:nvSpPr>
          <p:cNvPr id="4" name="文字方塊 3">
            <a:extLst>
              <a:ext uri="{FF2B5EF4-FFF2-40B4-BE49-F238E27FC236}">
                <a16:creationId xmlns:a16="http://schemas.microsoft.com/office/drawing/2014/main" id="{2A9A4220-8451-47C4-AEC4-FBF96CECD96A}"/>
              </a:ext>
            </a:extLst>
          </p:cNvPr>
          <p:cNvSpPr txBox="1"/>
          <p:nvPr/>
        </p:nvSpPr>
        <p:spPr>
          <a:xfrm>
            <a:off x="444616" y="425788"/>
            <a:ext cx="11450973" cy="923330"/>
          </a:xfrm>
          <a:prstGeom prst="rect">
            <a:avLst/>
          </a:prstGeom>
          <a:noFill/>
        </p:spPr>
        <p:txBody>
          <a:bodyPr wrap="square" rtlCol="0">
            <a:spAutoFit/>
          </a:bodyPr>
          <a:lstStyle/>
          <a:p>
            <a:r>
              <a:rPr lang="en-US" altLang="zh-TW" sz="5400" dirty="0"/>
              <a:t>Dijkstra's algorithm</a:t>
            </a:r>
          </a:p>
        </p:txBody>
      </p:sp>
      <p:sp>
        <p:nvSpPr>
          <p:cNvPr id="2" name="文字方塊 1">
            <a:extLst>
              <a:ext uri="{FF2B5EF4-FFF2-40B4-BE49-F238E27FC236}">
                <a16:creationId xmlns:a16="http://schemas.microsoft.com/office/drawing/2014/main" id="{DDA72AAB-7270-4F45-BB53-10AC8D520079}"/>
              </a:ext>
            </a:extLst>
          </p:cNvPr>
          <p:cNvSpPr txBox="1"/>
          <p:nvPr/>
        </p:nvSpPr>
        <p:spPr>
          <a:xfrm>
            <a:off x="742425" y="1648247"/>
            <a:ext cx="9672506" cy="369332"/>
          </a:xfrm>
          <a:prstGeom prst="rect">
            <a:avLst/>
          </a:prstGeom>
          <a:noFill/>
        </p:spPr>
        <p:txBody>
          <a:bodyPr wrap="square" rtlCol="0">
            <a:spAutoFit/>
          </a:bodyPr>
          <a:lstStyle/>
          <a:p>
            <a:pPr marL="285750" indent="-285750">
              <a:buClr>
                <a:schemeClr val="accent2"/>
              </a:buClr>
              <a:buFont typeface="Wingdings" panose="05000000000000000000" pitchFamily="2" charset="2"/>
              <a:buChar char="u"/>
            </a:pPr>
            <a:r>
              <a:rPr lang="zh-TW" altLang="en-US" dirty="0"/>
              <a:t>以某一節點為出發點，計算從該節點出發到所有其他節點的最短路徑。</a:t>
            </a:r>
          </a:p>
        </p:txBody>
      </p:sp>
      <p:pic>
        <p:nvPicPr>
          <p:cNvPr id="6" name="圖片 5">
            <a:extLst>
              <a:ext uri="{FF2B5EF4-FFF2-40B4-BE49-F238E27FC236}">
                <a16:creationId xmlns:a16="http://schemas.microsoft.com/office/drawing/2014/main" id="{A578E981-E955-4B12-AB40-DB061F8C5A7E}"/>
              </a:ext>
            </a:extLst>
          </p:cNvPr>
          <p:cNvPicPr>
            <a:picLocks noChangeAspect="1"/>
          </p:cNvPicPr>
          <p:nvPr/>
        </p:nvPicPr>
        <p:blipFill>
          <a:blip r:embed="rId2"/>
          <a:stretch>
            <a:fillRect/>
          </a:stretch>
        </p:blipFill>
        <p:spPr>
          <a:xfrm>
            <a:off x="1002480" y="2034899"/>
            <a:ext cx="3917659" cy="2104287"/>
          </a:xfrm>
          <a:prstGeom prst="rect">
            <a:avLst/>
          </a:prstGeom>
        </p:spPr>
      </p:pic>
      <p:pic>
        <p:nvPicPr>
          <p:cNvPr id="7" name="圖片 6">
            <a:extLst>
              <a:ext uri="{FF2B5EF4-FFF2-40B4-BE49-F238E27FC236}">
                <a16:creationId xmlns:a16="http://schemas.microsoft.com/office/drawing/2014/main" id="{6E5B8B4C-6BD9-40D1-8276-C91062D73755}"/>
              </a:ext>
            </a:extLst>
          </p:cNvPr>
          <p:cNvPicPr>
            <a:picLocks noChangeAspect="1"/>
          </p:cNvPicPr>
          <p:nvPr/>
        </p:nvPicPr>
        <p:blipFill rotWithShape="1">
          <a:blip r:embed="rId3"/>
          <a:srcRect t="1049"/>
          <a:stretch/>
        </p:blipFill>
        <p:spPr>
          <a:xfrm>
            <a:off x="900589" y="4312472"/>
            <a:ext cx="4019550" cy="2196035"/>
          </a:xfrm>
          <a:prstGeom prst="rect">
            <a:avLst/>
          </a:prstGeom>
        </p:spPr>
      </p:pic>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69338388-77C7-4645-90BC-194FC55D7638}"/>
                  </a:ext>
                </a:extLst>
              </p:cNvPr>
              <p:cNvSpPr txBox="1"/>
              <p:nvPr/>
            </p:nvSpPr>
            <p:spPr>
              <a:xfrm>
                <a:off x="5122877" y="2578264"/>
                <a:ext cx="6797879" cy="4524315"/>
              </a:xfrm>
              <a:prstGeom prst="rect">
                <a:avLst/>
              </a:prstGeom>
              <a:noFill/>
            </p:spPr>
            <p:txBody>
              <a:bodyPr wrap="square" rtlCol="0">
                <a:spAutoFit/>
              </a:bodyPr>
              <a:lstStyle/>
              <a:p>
                <a:pPr>
                  <a:buClr>
                    <a:schemeClr val="accent2"/>
                  </a:buClr>
                </a:pPr>
                <a:r>
                  <a:rPr lang="zh-TW" altLang="en-US" dirty="0"/>
                  <a:t>以 </a:t>
                </a:r>
                <a:r>
                  <a:rPr lang="en-US" altLang="zh-TW" dirty="0"/>
                  <a:t>a </a:t>
                </a:r>
                <a:r>
                  <a:rPr lang="zh-TW" altLang="en-US" dirty="0"/>
                  <a:t>為出發點</a:t>
                </a:r>
                <a:endParaRPr lang="en-US" altLang="zh-TW" dirty="0"/>
              </a:p>
              <a:p>
                <a:pPr marL="285750" indent="-285750">
                  <a:buClr>
                    <a:schemeClr val="accent2"/>
                  </a:buClr>
                  <a:buFont typeface="Arial" panose="020B0604020202020204" pitchFamily="34" charset="0"/>
                  <a:buChar char="•"/>
                </a:pPr>
                <a:r>
                  <a:rPr lang="zh-TW" altLang="en-US" dirty="0">
                    <a:solidFill>
                      <a:schemeClr val="tx1"/>
                    </a:solidFill>
                  </a:rPr>
                  <a:t>步驟</a:t>
                </a:r>
                <a:r>
                  <a:rPr lang="en-US" altLang="zh-TW" dirty="0">
                    <a:solidFill>
                      <a:schemeClr val="tx1"/>
                    </a:solidFill>
                  </a:rPr>
                  <a:t>1:</a:t>
                </a:r>
                <a:r>
                  <a:rPr lang="zh-TW" altLang="en-US" dirty="0">
                    <a:solidFill>
                      <a:schemeClr val="tx1"/>
                    </a:solidFill>
                  </a:rPr>
                  <a:t> 與 </a:t>
                </a:r>
                <a:r>
                  <a:rPr lang="en-US" altLang="zh-TW" dirty="0">
                    <a:solidFill>
                      <a:schemeClr val="tx1"/>
                    </a:solidFill>
                  </a:rPr>
                  <a:t>a</a:t>
                </a:r>
                <a:r>
                  <a:rPr lang="zh-TW" altLang="en-US" dirty="0">
                    <a:solidFill>
                      <a:schemeClr val="tx1"/>
                    </a:solidFill>
                  </a:rPr>
                  <a:t> 點相連 </a:t>
                </a:r>
                <a:r>
                  <a:rPr lang="en-US" altLang="zh-TW" dirty="0">
                    <a:solidFill>
                      <a:schemeClr val="tx1"/>
                    </a:solidFill>
                  </a:rPr>
                  <a:t>(b, f)</a:t>
                </a:r>
                <a:r>
                  <a:rPr lang="zh-TW" altLang="en-US" dirty="0">
                    <a:solidFill>
                      <a:schemeClr val="tx1"/>
                    </a:solidFill>
                  </a:rPr>
                  <a:t>，</a:t>
                </a:r>
                <a:r>
                  <a:rPr lang="en-US" altLang="zh-TW" dirty="0">
                    <a:solidFill>
                      <a:schemeClr val="tx1"/>
                    </a:solidFill>
                  </a:rPr>
                  <a:t> </a:t>
                </a:r>
                <a:r>
                  <a:rPr lang="en-US" altLang="zh-TW" dirty="0">
                    <a:solidFill>
                      <a:srgbClr val="FF0000"/>
                    </a:solidFill>
                  </a:rPr>
                  <a:t>a</a:t>
                </a:r>
                <a14:m>
                  <m:oMath xmlns:m="http://schemas.openxmlformats.org/officeDocument/2006/math">
                    <m:r>
                      <a:rPr lang="en-US" altLang="zh-TW" i="1">
                        <a:solidFill>
                          <a:srgbClr val="FF0000"/>
                        </a:solidFill>
                        <a:latin typeface="Cambria Math" panose="02040503050406030204" pitchFamily="18" charset="0"/>
                        <a:ea typeface="Cambria Math" panose="02040503050406030204" pitchFamily="18" charset="0"/>
                      </a:rPr>
                      <m:t>→</m:t>
                    </m:r>
                  </m:oMath>
                </a14:m>
                <a:r>
                  <a:rPr lang="en-US" altLang="zh-TW" dirty="0">
                    <a:solidFill>
                      <a:srgbClr val="FF0000"/>
                    </a:solidFill>
                  </a:rPr>
                  <a:t>f</a:t>
                </a:r>
                <a:r>
                  <a:rPr lang="zh-TW" altLang="en-US" dirty="0">
                    <a:solidFill>
                      <a:srgbClr val="FF0000"/>
                    </a:solidFill>
                  </a:rPr>
                  <a:t> 距離 </a:t>
                </a:r>
                <a:r>
                  <a:rPr lang="en-US" altLang="zh-TW" dirty="0">
                    <a:solidFill>
                      <a:srgbClr val="FF0000"/>
                    </a:solidFill>
                  </a:rPr>
                  <a:t>3 </a:t>
                </a:r>
                <a:r>
                  <a:rPr lang="en-US" altLang="zh-TW" dirty="0">
                    <a:solidFill>
                      <a:schemeClr val="tx1"/>
                    </a:solidFill>
                  </a:rPr>
                  <a:t>(</a:t>
                </a:r>
                <a:r>
                  <a:rPr lang="zh-TW" altLang="en-US" dirty="0">
                    <a:solidFill>
                      <a:schemeClr val="tx1"/>
                    </a:solidFill>
                  </a:rPr>
                  <a:t>新增</a:t>
                </a:r>
                <a:r>
                  <a:rPr lang="en-US" altLang="zh-TW" dirty="0">
                    <a:solidFill>
                      <a:schemeClr val="tx1"/>
                    </a:solidFill>
                  </a:rPr>
                  <a:t>3)</a:t>
                </a:r>
                <a:r>
                  <a:rPr lang="zh-TW" altLang="en-US" dirty="0">
                    <a:solidFill>
                      <a:schemeClr val="tx1"/>
                    </a:solidFill>
                  </a:rPr>
                  <a:t>、</a:t>
                </a:r>
                <a:r>
                  <a:rPr lang="en-US" altLang="zh-TW" dirty="0">
                    <a:solidFill>
                      <a:schemeClr val="tx1"/>
                    </a:solidFill>
                  </a:rPr>
                  <a:t> </a:t>
                </a:r>
              </a:p>
              <a:p>
                <a:pPr marL="285750" indent="-285750">
                  <a:buClr>
                    <a:schemeClr val="accent2"/>
                  </a:buClr>
                  <a:buFont typeface="Arial" panose="020B0604020202020204" pitchFamily="34" charset="0"/>
                  <a:buChar char="•"/>
                </a:pPr>
                <a:r>
                  <a:rPr lang="en-US" altLang="zh-TW" dirty="0">
                    <a:solidFill>
                      <a:schemeClr val="tx1"/>
                    </a:solidFill>
                  </a:rPr>
                  <a:t>                                          a</a:t>
                </a:r>
                <a14:m>
                  <m:oMath xmlns:m="http://schemas.openxmlformats.org/officeDocument/2006/math">
                    <m:r>
                      <a:rPr lang="en-US" altLang="zh-TW" b="0" i="1">
                        <a:solidFill>
                          <a:schemeClr val="tx1"/>
                        </a:solidFill>
                        <a:latin typeface="Cambria Math" panose="02040503050406030204" pitchFamily="18" charset="0"/>
                        <a:ea typeface="Cambria Math" panose="02040503050406030204" pitchFamily="18" charset="0"/>
                      </a:rPr>
                      <m:t>→</m:t>
                    </m:r>
                  </m:oMath>
                </a14:m>
                <a:r>
                  <a:rPr lang="en-US" altLang="zh-TW" dirty="0">
                    <a:solidFill>
                      <a:schemeClr val="tx1"/>
                    </a:solidFill>
                  </a:rPr>
                  <a:t>b </a:t>
                </a:r>
                <a:r>
                  <a:rPr lang="zh-TW" altLang="en-US" dirty="0">
                    <a:solidFill>
                      <a:schemeClr val="tx1"/>
                    </a:solidFill>
                  </a:rPr>
                  <a:t>距離</a:t>
                </a:r>
                <a:r>
                  <a:rPr lang="en-US" altLang="zh-TW" dirty="0">
                    <a:solidFill>
                      <a:schemeClr val="tx1"/>
                    </a:solidFill>
                  </a:rPr>
                  <a:t>32 (</a:t>
                </a:r>
                <a:r>
                  <a:rPr lang="zh-TW" altLang="en-US" dirty="0">
                    <a:solidFill>
                      <a:schemeClr val="tx1"/>
                    </a:solidFill>
                  </a:rPr>
                  <a:t>新增</a:t>
                </a:r>
                <a:r>
                  <a:rPr lang="en-US" altLang="zh-TW" dirty="0">
                    <a:solidFill>
                      <a:schemeClr val="tx1"/>
                    </a:solidFill>
                  </a:rPr>
                  <a:t>32)</a:t>
                </a:r>
              </a:p>
              <a:p>
                <a:pPr marL="285750" indent="-285750">
                  <a:buClr>
                    <a:schemeClr val="accent2"/>
                  </a:buClr>
                  <a:buFont typeface="Arial" panose="020B0604020202020204" pitchFamily="34" charset="0"/>
                  <a:buChar char="•"/>
                </a:pPr>
                <a:r>
                  <a:rPr lang="zh-TW" altLang="en-US" dirty="0">
                    <a:solidFill>
                      <a:schemeClr val="tx1"/>
                    </a:solidFill>
                  </a:rPr>
                  <a:t>步驟</a:t>
                </a:r>
                <a:r>
                  <a:rPr lang="en-US" altLang="zh-TW" dirty="0">
                    <a:solidFill>
                      <a:schemeClr val="tx1"/>
                    </a:solidFill>
                  </a:rPr>
                  <a:t>2: </a:t>
                </a:r>
                <a:r>
                  <a:rPr lang="zh-TW" altLang="en-US" dirty="0">
                    <a:solidFill>
                      <a:schemeClr val="tx1"/>
                    </a:solidFill>
                  </a:rPr>
                  <a:t>與 </a:t>
                </a:r>
                <a:r>
                  <a:rPr lang="en-US" altLang="zh-TW" dirty="0">
                    <a:solidFill>
                      <a:schemeClr val="tx1"/>
                    </a:solidFill>
                  </a:rPr>
                  <a:t>f</a:t>
                </a:r>
                <a:r>
                  <a:rPr lang="zh-TW" altLang="en-US" dirty="0">
                    <a:solidFill>
                      <a:schemeClr val="tx1"/>
                    </a:solidFill>
                  </a:rPr>
                  <a:t> 點相連 </a:t>
                </a:r>
                <a:r>
                  <a:rPr lang="en-US" altLang="zh-TW" dirty="0">
                    <a:solidFill>
                      <a:schemeClr val="tx1"/>
                    </a:solidFill>
                  </a:rPr>
                  <a:t>(b, c)</a:t>
                </a:r>
                <a:r>
                  <a:rPr lang="zh-TW" altLang="en-US" dirty="0">
                    <a:solidFill>
                      <a:schemeClr val="tx1"/>
                    </a:solidFill>
                  </a:rPr>
                  <a:t>，</a:t>
                </a:r>
                <a:r>
                  <a:rPr lang="en-US" altLang="zh-TW" dirty="0">
                    <a:solidFill>
                      <a:srgbClr val="FF0000"/>
                    </a:solidFill>
                  </a:rPr>
                  <a:t>a</a:t>
                </a:r>
                <a14:m>
                  <m:oMath xmlns:m="http://schemas.openxmlformats.org/officeDocument/2006/math">
                    <m:r>
                      <a:rPr lang="en-US" altLang="zh-TW" i="1" smtClean="0">
                        <a:solidFill>
                          <a:srgbClr val="FF0000"/>
                        </a:solidFill>
                        <a:latin typeface="Cambria Math" panose="02040503050406030204" pitchFamily="18" charset="0"/>
                        <a:ea typeface="Cambria Math" panose="02040503050406030204" pitchFamily="18" charset="0"/>
                      </a:rPr>
                      <m:t>→</m:t>
                    </m:r>
                  </m:oMath>
                </a14:m>
                <a:r>
                  <a:rPr lang="en-US" altLang="zh-TW" dirty="0">
                    <a:solidFill>
                      <a:srgbClr val="FF0000"/>
                    </a:solidFill>
                  </a:rPr>
                  <a:t>f</a:t>
                </a:r>
                <a14:m>
                  <m:oMath xmlns:m="http://schemas.openxmlformats.org/officeDocument/2006/math">
                    <m:r>
                      <a:rPr lang="en-US" altLang="zh-TW" i="1">
                        <a:solidFill>
                          <a:srgbClr val="FF0000"/>
                        </a:solidFill>
                        <a:latin typeface="Cambria Math" panose="02040503050406030204" pitchFamily="18" charset="0"/>
                        <a:ea typeface="Cambria Math" panose="02040503050406030204" pitchFamily="18" charset="0"/>
                      </a:rPr>
                      <m:t>→</m:t>
                    </m:r>
                  </m:oMath>
                </a14:m>
                <a:r>
                  <a:rPr lang="en-US" altLang="zh-TW" dirty="0">
                    <a:solidFill>
                      <a:srgbClr val="FF0000"/>
                    </a:solidFill>
                  </a:rPr>
                  <a:t>c </a:t>
                </a:r>
                <a:r>
                  <a:rPr lang="zh-TW" altLang="en-US" dirty="0">
                    <a:solidFill>
                      <a:srgbClr val="FF0000"/>
                    </a:solidFill>
                  </a:rPr>
                  <a:t>距離</a:t>
                </a:r>
                <a:r>
                  <a:rPr lang="en-US" altLang="zh-TW" dirty="0">
                    <a:solidFill>
                      <a:srgbClr val="FF0000"/>
                    </a:solidFill>
                  </a:rPr>
                  <a:t>5 </a:t>
                </a:r>
                <a:r>
                  <a:rPr lang="en-US" altLang="zh-TW" dirty="0">
                    <a:solidFill>
                      <a:schemeClr val="tx1"/>
                    </a:solidFill>
                  </a:rPr>
                  <a:t>(</a:t>
                </a:r>
                <a:r>
                  <a:rPr lang="zh-TW" altLang="en-US" dirty="0">
                    <a:solidFill>
                      <a:schemeClr val="tx1"/>
                    </a:solidFill>
                  </a:rPr>
                  <a:t>新增</a:t>
                </a:r>
                <a:r>
                  <a:rPr lang="en-US" altLang="zh-TW" dirty="0">
                    <a:solidFill>
                      <a:schemeClr val="tx1"/>
                    </a:solidFill>
                  </a:rPr>
                  <a:t>5) </a:t>
                </a:r>
                <a:r>
                  <a:rPr lang="zh-TW" altLang="en-US" dirty="0">
                    <a:solidFill>
                      <a:schemeClr val="tx1"/>
                    </a:solidFill>
                  </a:rPr>
                  <a:t>、</a:t>
                </a:r>
                <a:endParaRPr lang="en-US" altLang="zh-TW" dirty="0">
                  <a:solidFill>
                    <a:schemeClr val="tx1"/>
                  </a:solidFill>
                </a:endParaRPr>
              </a:p>
              <a:p>
                <a:pPr>
                  <a:buClr>
                    <a:schemeClr val="accent2"/>
                  </a:buClr>
                </a:pPr>
                <a:r>
                  <a:rPr lang="en-US" altLang="zh-TW" dirty="0">
                    <a:solidFill>
                      <a:schemeClr val="tx1"/>
                    </a:solidFill>
                  </a:rPr>
                  <a:t>                                               a</a:t>
                </a:r>
                <a14:m>
                  <m:oMath xmlns:m="http://schemas.openxmlformats.org/officeDocument/2006/math">
                    <m:r>
                      <a:rPr lang="en-US" altLang="zh-TW" i="1">
                        <a:solidFill>
                          <a:schemeClr val="tx1"/>
                        </a:solidFill>
                        <a:latin typeface="Cambria Math" panose="02040503050406030204" pitchFamily="18" charset="0"/>
                        <a:ea typeface="Cambria Math" panose="02040503050406030204" pitchFamily="18" charset="0"/>
                      </a:rPr>
                      <m:t>→</m:t>
                    </m:r>
                  </m:oMath>
                </a14:m>
                <a:r>
                  <a:rPr lang="en-US" altLang="zh-TW" dirty="0">
                    <a:solidFill>
                      <a:schemeClr val="tx1"/>
                    </a:solidFill>
                  </a:rPr>
                  <a:t>f</a:t>
                </a:r>
                <a14:m>
                  <m:oMath xmlns:m="http://schemas.openxmlformats.org/officeDocument/2006/math">
                    <m:r>
                      <a:rPr lang="en-US" altLang="zh-TW" i="1">
                        <a:solidFill>
                          <a:schemeClr val="tx1"/>
                        </a:solidFill>
                        <a:latin typeface="Cambria Math" panose="02040503050406030204" pitchFamily="18" charset="0"/>
                        <a:ea typeface="Cambria Math" panose="02040503050406030204" pitchFamily="18" charset="0"/>
                      </a:rPr>
                      <m:t>→</m:t>
                    </m:r>
                  </m:oMath>
                </a14:m>
                <a:r>
                  <a:rPr lang="en-US" altLang="zh-TW" dirty="0">
                    <a:solidFill>
                      <a:schemeClr val="tx1"/>
                    </a:solidFill>
                  </a:rPr>
                  <a:t>b</a:t>
                </a:r>
                <a:r>
                  <a:rPr lang="zh-TW" altLang="en-US" dirty="0">
                    <a:solidFill>
                      <a:schemeClr val="tx1"/>
                    </a:solidFill>
                  </a:rPr>
                  <a:t>距離</a:t>
                </a:r>
                <a:r>
                  <a:rPr lang="en-US" altLang="zh-TW" dirty="0">
                    <a:solidFill>
                      <a:schemeClr val="tx1"/>
                    </a:solidFill>
                  </a:rPr>
                  <a:t>10 (</a:t>
                </a:r>
                <a:r>
                  <a:rPr lang="zh-TW" altLang="en-US" dirty="0">
                    <a:solidFill>
                      <a:schemeClr val="tx1"/>
                    </a:solidFill>
                  </a:rPr>
                  <a:t>修改</a:t>
                </a:r>
                <a:r>
                  <a:rPr lang="en-US" altLang="zh-TW" dirty="0">
                    <a:solidFill>
                      <a:schemeClr val="tx1"/>
                    </a:solidFill>
                  </a:rPr>
                  <a:t>10) </a:t>
                </a:r>
              </a:p>
              <a:p>
                <a:pPr marL="285750" indent="-285750">
                  <a:buClr>
                    <a:schemeClr val="accent2"/>
                  </a:buClr>
                  <a:buFont typeface="Arial" panose="020B0604020202020204" pitchFamily="34" charset="0"/>
                  <a:buChar char="•"/>
                </a:pPr>
                <a:r>
                  <a:rPr lang="zh-TW" altLang="en-US" dirty="0">
                    <a:solidFill>
                      <a:schemeClr val="tx1"/>
                    </a:solidFill>
                  </a:rPr>
                  <a:t>步驟</a:t>
                </a:r>
                <a:r>
                  <a:rPr lang="en-US" altLang="zh-TW" dirty="0">
                    <a:solidFill>
                      <a:schemeClr val="tx1"/>
                    </a:solidFill>
                  </a:rPr>
                  <a:t>3:</a:t>
                </a:r>
                <a:r>
                  <a:rPr lang="zh-TW" altLang="en-US" dirty="0">
                    <a:solidFill>
                      <a:schemeClr val="tx1"/>
                    </a:solidFill>
                  </a:rPr>
                  <a:t> 與 </a:t>
                </a:r>
                <a:r>
                  <a:rPr lang="en-US" altLang="zh-TW" dirty="0">
                    <a:solidFill>
                      <a:schemeClr val="tx1"/>
                    </a:solidFill>
                  </a:rPr>
                  <a:t>c </a:t>
                </a:r>
                <a:r>
                  <a:rPr lang="zh-TW" altLang="en-US" dirty="0">
                    <a:solidFill>
                      <a:schemeClr val="tx1"/>
                    </a:solidFill>
                  </a:rPr>
                  <a:t>點相連 </a:t>
                </a:r>
                <a:r>
                  <a:rPr lang="en-US" altLang="zh-TW" dirty="0">
                    <a:solidFill>
                      <a:schemeClr val="tx1"/>
                    </a:solidFill>
                  </a:rPr>
                  <a:t>(</a:t>
                </a:r>
                <a:r>
                  <a:rPr lang="en-US" altLang="zh-TW" dirty="0" err="1">
                    <a:solidFill>
                      <a:schemeClr val="tx1"/>
                    </a:solidFill>
                  </a:rPr>
                  <a:t>b,e,g</a:t>
                </a:r>
                <a:r>
                  <a:rPr lang="en-US" altLang="zh-TW" dirty="0">
                    <a:solidFill>
                      <a:schemeClr val="tx1"/>
                    </a:solidFill>
                  </a:rPr>
                  <a:t>),</a:t>
                </a:r>
                <a:r>
                  <a:rPr lang="zh-TW" altLang="en-US" dirty="0">
                    <a:solidFill>
                      <a:schemeClr val="tx1"/>
                    </a:solidFill>
                  </a:rPr>
                  <a:t> </a:t>
                </a:r>
                <a:r>
                  <a:rPr lang="en-US" altLang="zh-TW" dirty="0">
                    <a:solidFill>
                      <a:schemeClr val="tx1"/>
                    </a:solidFill>
                  </a:rPr>
                  <a:t>a</a:t>
                </a:r>
                <a14:m>
                  <m:oMath xmlns:m="http://schemas.openxmlformats.org/officeDocument/2006/math">
                    <m:r>
                      <a:rPr lang="en-US" altLang="zh-TW" b="0" i="1">
                        <a:solidFill>
                          <a:schemeClr val="tx1"/>
                        </a:solidFill>
                        <a:latin typeface="Cambria Math" panose="02040503050406030204" pitchFamily="18" charset="0"/>
                        <a:ea typeface="Cambria Math" panose="02040503050406030204" pitchFamily="18" charset="0"/>
                      </a:rPr>
                      <m:t>→</m:t>
                    </m:r>
                  </m:oMath>
                </a14:m>
                <a:r>
                  <a:rPr lang="en-US" altLang="zh-TW" dirty="0">
                    <a:solidFill>
                      <a:schemeClr val="tx1"/>
                    </a:solidFill>
                  </a:rPr>
                  <a:t>f</a:t>
                </a:r>
                <a14:m>
                  <m:oMath xmlns:m="http://schemas.openxmlformats.org/officeDocument/2006/math">
                    <m:r>
                      <a:rPr lang="en-US" altLang="zh-TW" b="0" i="1">
                        <a:solidFill>
                          <a:schemeClr val="tx1"/>
                        </a:solidFill>
                        <a:latin typeface="Cambria Math" panose="02040503050406030204" pitchFamily="18" charset="0"/>
                        <a:ea typeface="Cambria Math" panose="02040503050406030204" pitchFamily="18" charset="0"/>
                      </a:rPr>
                      <m:t>→</m:t>
                    </m:r>
                  </m:oMath>
                </a14:m>
                <a:r>
                  <a:rPr lang="en-US" altLang="zh-TW" dirty="0">
                    <a:solidFill>
                      <a:schemeClr val="tx1"/>
                    </a:solidFill>
                  </a:rPr>
                  <a:t>c</a:t>
                </a:r>
                <a14:m>
                  <m:oMath xmlns:m="http://schemas.openxmlformats.org/officeDocument/2006/math">
                    <m:r>
                      <a:rPr lang="en-US" altLang="zh-TW" b="0" i="1">
                        <a:solidFill>
                          <a:schemeClr val="tx1"/>
                        </a:solidFill>
                        <a:latin typeface="Cambria Math" panose="02040503050406030204" pitchFamily="18" charset="0"/>
                        <a:ea typeface="Cambria Math" panose="02040503050406030204" pitchFamily="18" charset="0"/>
                      </a:rPr>
                      <m:t>→</m:t>
                    </m:r>
                    <m:r>
                      <m:rPr>
                        <m:sty m:val="p"/>
                      </m:rPr>
                      <a:rPr lang="en-US" altLang="zh-TW" b="0" i="0" smtClean="0">
                        <a:solidFill>
                          <a:schemeClr val="tx1"/>
                        </a:solidFill>
                        <a:latin typeface="Cambria Math" panose="02040503050406030204" pitchFamily="18" charset="0"/>
                        <a:ea typeface="Cambria Math" panose="02040503050406030204" pitchFamily="18" charset="0"/>
                      </a:rPr>
                      <m:t>b</m:t>
                    </m:r>
                  </m:oMath>
                </a14:m>
                <a:r>
                  <a:rPr lang="zh-TW" altLang="en-US" dirty="0">
                    <a:solidFill>
                      <a:schemeClr val="tx1"/>
                    </a:solidFill>
                  </a:rPr>
                  <a:t> 距離 </a:t>
                </a:r>
                <a:r>
                  <a:rPr lang="en-US" altLang="zh-TW" dirty="0">
                    <a:solidFill>
                      <a:schemeClr val="tx1"/>
                    </a:solidFill>
                  </a:rPr>
                  <a:t>26</a:t>
                </a:r>
                <a:r>
                  <a:rPr lang="zh-TW" altLang="en-US" dirty="0">
                    <a:solidFill>
                      <a:schemeClr val="tx1"/>
                    </a:solidFill>
                  </a:rPr>
                  <a:t> </a:t>
                </a:r>
                <a:r>
                  <a:rPr lang="en-US" altLang="zh-TW" dirty="0"/>
                  <a:t>(</a:t>
                </a:r>
                <a:r>
                  <a:rPr lang="en-US" altLang="zh-TW" dirty="0">
                    <a:solidFill>
                      <a:srgbClr val="FF0000"/>
                    </a:solidFill>
                  </a:rPr>
                  <a:t>a</a:t>
                </a:r>
                <a14:m>
                  <m:oMath xmlns:m="http://schemas.openxmlformats.org/officeDocument/2006/math">
                    <m:r>
                      <a:rPr lang="en-US" altLang="zh-TW" i="1">
                        <a:solidFill>
                          <a:srgbClr val="FF0000"/>
                        </a:solidFill>
                        <a:latin typeface="Cambria Math" panose="02040503050406030204" pitchFamily="18" charset="0"/>
                        <a:ea typeface="Cambria Math" panose="02040503050406030204" pitchFamily="18" charset="0"/>
                      </a:rPr>
                      <m:t>→</m:t>
                    </m:r>
                  </m:oMath>
                </a14:m>
                <a:r>
                  <a:rPr lang="en-US" altLang="zh-TW" dirty="0">
                    <a:solidFill>
                      <a:srgbClr val="FF0000"/>
                    </a:solidFill>
                  </a:rPr>
                  <a:t>f</a:t>
                </a:r>
                <a14:m>
                  <m:oMath xmlns:m="http://schemas.openxmlformats.org/officeDocument/2006/math">
                    <m:r>
                      <a:rPr lang="en-US" altLang="zh-TW" i="1">
                        <a:solidFill>
                          <a:srgbClr val="FF0000"/>
                        </a:solidFill>
                        <a:latin typeface="Cambria Math" panose="02040503050406030204" pitchFamily="18" charset="0"/>
                        <a:ea typeface="Cambria Math" panose="02040503050406030204" pitchFamily="18" charset="0"/>
                      </a:rPr>
                      <m:t>→</m:t>
                    </m:r>
                  </m:oMath>
                </a14:m>
                <a:r>
                  <a:rPr lang="en-US" altLang="zh-TW" dirty="0">
                    <a:solidFill>
                      <a:srgbClr val="FF0000"/>
                    </a:solidFill>
                  </a:rPr>
                  <a:t>b</a:t>
                </a:r>
                <a:r>
                  <a:rPr lang="zh-TW" altLang="en-US" dirty="0">
                    <a:solidFill>
                      <a:srgbClr val="FF0000"/>
                    </a:solidFill>
                  </a:rPr>
                  <a:t>距離</a:t>
                </a:r>
                <a:r>
                  <a:rPr lang="en-US" altLang="zh-TW" dirty="0">
                    <a:solidFill>
                      <a:srgbClr val="FF0000"/>
                    </a:solidFill>
                  </a:rPr>
                  <a:t>10 </a:t>
                </a:r>
                <a:r>
                  <a:rPr lang="en-US" altLang="zh-TW" dirty="0"/>
                  <a:t>)</a:t>
                </a:r>
                <a:r>
                  <a:rPr lang="zh-TW" altLang="en-US" dirty="0"/>
                  <a:t>、</a:t>
                </a:r>
                <a:r>
                  <a:rPr lang="en-US" altLang="zh-TW" dirty="0">
                    <a:solidFill>
                      <a:schemeClr val="tx1"/>
                    </a:solidFill>
                  </a:rPr>
                  <a:t> </a:t>
                </a:r>
              </a:p>
              <a:p>
                <a:pPr>
                  <a:buClr>
                    <a:schemeClr val="accent2"/>
                  </a:buClr>
                </a:pPr>
                <a:r>
                  <a:rPr lang="en-US" altLang="zh-TW" dirty="0">
                    <a:solidFill>
                      <a:schemeClr val="tx1"/>
                    </a:solidFill>
                  </a:rPr>
                  <a:t>                  </a:t>
                </a:r>
                <a:r>
                  <a:rPr lang="zh-TW" altLang="en-US" dirty="0">
                    <a:solidFill>
                      <a:schemeClr val="tx1"/>
                    </a:solidFill>
                  </a:rPr>
                  <a:t>                           </a:t>
                </a:r>
                <a:r>
                  <a:rPr lang="en-US" altLang="zh-TW" dirty="0">
                    <a:solidFill>
                      <a:schemeClr val="tx1"/>
                    </a:solidFill>
                  </a:rPr>
                  <a:t>a</a:t>
                </a:r>
                <a14:m>
                  <m:oMath xmlns:m="http://schemas.openxmlformats.org/officeDocument/2006/math">
                    <m:r>
                      <a:rPr lang="en-US" altLang="zh-TW" i="1">
                        <a:solidFill>
                          <a:schemeClr val="tx1"/>
                        </a:solidFill>
                        <a:latin typeface="Cambria Math" panose="02040503050406030204" pitchFamily="18" charset="0"/>
                        <a:ea typeface="Cambria Math" panose="02040503050406030204" pitchFamily="18" charset="0"/>
                      </a:rPr>
                      <m:t>→</m:t>
                    </m:r>
                  </m:oMath>
                </a14:m>
                <a:r>
                  <a:rPr lang="en-US" altLang="zh-TW" dirty="0">
                    <a:solidFill>
                      <a:schemeClr val="tx1"/>
                    </a:solidFill>
                  </a:rPr>
                  <a:t>f</a:t>
                </a:r>
                <a14:m>
                  <m:oMath xmlns:m="http://schemas.openxmlformats.org/officeDocument/2006/math">
                    <m:r>
                      <a:rPr lang="en-US" altLang="zh-TW" i="1">
                        <a:solidFill>
                          <a:schemeClr val="tx1"/>
                        </a:solidFill>
                        <a:latin typeface="Cambria Math" panose="02040503050406030204" pitchFamily="18" charset="0"/>
                        <a:ea typeface="Cambria Math" panose="02040503050406030204" pitchFamily="18" charset="0"/>
                      </a:rPr>
                      <m:t>→</m:t>
                    </m:r>
                  </m:oMath>
                </a14:m>
                <a:r>
                  <a:rPr lang="en-US" altLang="zh-TW" dirty="0">
                    <a:solidFill>
                      <a:schemeClr val="tx1"/>
                    </a:solidFill>
                  </a:rPr>
                  <a:t>c</a:t>
                </a:r>
                <a14:m>
                  <m:oMath xmlns:m="http://schemas.openxmlformats.org/officeDocument/2006/math">
                    <m:r>
                      <a:rPr lang="en-US" altLang="zh-TW" i="1">
                        <a:solidFill>
                          <a:schemeClr val="tx1"/>
                        </a:solidFill>
                        <a:latin typeface="Cambria Math" panose="02040503050406030204" pitchFamily="18" charset="0"/>
                        <a:ea typeface="Cambria Math" panose="02040503050406030204" pitchFamily="18" charset="0"/>
                      </a:rPr>
                      <m:t>→</m:t>
                    </m:r>
                  </m:oMath>
                </a14:m>
                <a:r>
                  <a:rPr lang="en-US" altLang="zh-TW" dirty="0">
                    <a:solidFill>
                      <a:schemeClr val="tx1"/>
                    </a:solidFill>
                  </a:rPr>
                  <a:t>e</a:t>
                </a:r>
                <a:r>
                  <a:rPr lang="zh-TW" altLang="en-US" dirty="0">
                    <a:solidFill>
                      <a:schemeClr val="tx1"/>
                    </a:solidFill>
                  </a:rPr>
                  <a:t> 距離 </a:t>
                </a:r>
                <a:r>
                  <a:rPr lang="en-US" altLang="zh-TW" dirty="0">
                    <a:solidFill>
                      <a:schemeClr val="tx1"/>
                    </a:solidFill>
                  </a:rPr>
                  <a:t>11</a:t>
                </a:r>
                <a:r>
                  <a:rPr lang="en-US" altLang="zh-TW" dirty="0"/>
                  <a:t> (</a:t>
                </a:r>
                <a:r>
                  <a:rPr lang="zh-TW" altLang="en-US" dirty="0"/>
                  <a:t>新增</a:t>
                </a:r>
                <a:r>
                  <a:rPr lang="en-US" altLang="zh-TW" dirty="0"/>
                  <a:t>11) </a:t>
                </a:r>
                <a:r>
                  <a:rPr lang="zh-TW" altLang="en-US" dirty="0">
                    <a:solidFill>
                      <a:schemeClr val="tx1"/>
                    </a:solidFill>
                  </a:rPr>
                  <a:t>、</a:t>
                </a:r>
                <a:endParaRPr lang="en-US" altLang="zh-TW" dirty="0"/>
              </a:p>
              <a:p>
                <a:pPr>
                  <a:buClr>
                    <a:schemeClr val="accent2"/>
                  </a:buClr>
                </a:pPr>
                <a:r>
                  <a:rPr lang="zh-TW" altLang="en-US" dirty="0">
                    <a:solidFill>
                      <a:schemeClr val="tx1"/>
                    </a:solidFill>
                  </a:rPr>
                  <a:t>                                            </a:t>
                </a:r>
                <a:r>
                  <a:rPr lang="en-US" altLang="zh-TW" dirty="0">
                    <a:solidFill>
                      <a:schemeClr val="tx1"/>
                    </a:solidFill>
                  </a:rPr>
                  <a:t> a</a:t>
                </a:r>
                <a14:m>
                  <m:oMath xmlns:m="http://schemas.openxmlformats.org/officeDocument/2006/math">
                    <m:r>
                      <a:rPr lang="en-US" altLang="zh-TW" i="1">
                        <a:solidFill>
                          <a:schemeClr val="tx1"/>
                        </a:solidFill>
                        <a:latin typeface="Cambria Math" panose="02040503050406030204" pitchFamily="18" charset="0"/>
                        <a:ea typeface="Cambria Math" panose="02040503050406030204" pitchFamily="18" charset="0"/>
                      </a:rPr>
                      <m:t>→</m:t>
                    </m:r>
                  </m:oMath>
                </a14:m>
                <a:r>
                  <a:rPr lang="en-US" altLang="zh-TW" dirty="0">
                    <a:solidFill>
                      <a:schemeClr val="tx1"/>
                    </a:solidFill>
                  </a:rPr>
                  <a:t>f</a:t>
                </a:r>
                <a14:m>
                  <m:oMath xmlns:m="http://schemas.openxmlformats.org/officeDocument/2006/math">
                    <m:r>
                      <a:rPr lang="en-US" altLang="zh-TW" i="1">
                        <a:solidFill>
                          <a:schemeClr val="tx1"/>
                        </a:solidFill>
                        <a:latin typeface="Cambria Math" panose="02040503050406030204" pitchFamily="18" charset="0"/>
                        <a:ea typeface="Cambria Math" panose="02040503050406030204" pitchFamily="18" charset="0"/>
                      </a:rPr>
                      <m:t>→</m:t>
                    </m:r>
                  </m:oMath>
                </a14:m>
                <a:r>
                  <a:rPr lang="en-US" altLang="zh-TW" dirty="0">
                    <a:solidFill>
                      <a:schemeClr val="tx1"/>
                    </a:solidFill>
                  </a:rPr>
                  <a:t>c</a:t>
                </a:r>
                <a14:m>
                  <m:oMath xmlns:m="http://schemas.openxmlformats.org/officeDocument/2006/math">
                    <m:r>
                      <a:rPr lang="en-US" altLang="zh-TW" i="1">
                        <a:solidFill>
                          <a:schemeClr val="tx1"/>
                        </a:solidFill>
                        <a:latin typeface="Cambria Math" panose="02040503050406030204" pitchFamily="18" charset="0"/>
                        <a:ea typeface="Cambria Math" panose="02040503050406030204" pitchFamily="18" charset="0"/>
                      </a:rPr>
                      <m:t>→</m:t>
                    </m:r>
                  </m:oMath>
                </a14:m>
                <a:r>
                  <a:rPr lang="en-US" altLang="zh-TW" dirty="0">
                    <a:solidFill>
                      <a:schemeClr val="tx1"/>
                    </a:solidFill>
                  </a:rPr>
                  <a:t>g </a:t>
                </a:r>
                <a:r>
                  <a:rPr lang="zh-TW" altLang="en-US" dirty="0">
                    <a:solidFill>
                      <a:schemeClr val="tx1"/>
                    </a:solidFill>
                  </a:rPr>
                  <a:t>距離 </a:t>
                </a:r>
                <a:r>
                  <a:rPr lang="en-US" altLang="zh-TW" dirty="0">
                    <a:solidFill>
                      <a:schemeClr val="tx1"/>
                    </a:solidFill>
                  </a:rPr>
                  <a:t>16</a:t>
                </a:r>
                <a:r>
                  <a:rPr lang="zh-TW" altLang="en-US" dirty="0">
                    <a:solidFill>
                      <a:schemeClr val="tx1"/>
                    </a:solidFill>
                  </a:rPr>
                  <a:t> </a:t>
                </a:r>
                <a:r>
                  <a:rPr lang="en-US" altLang="zh-TW" dirty="0"/>
                  <a:t>(</a:t>
                </a:r>
                <a:r>
                  <a:rPr lang="zh-TW" altLang="en-US" dirty="0"/>
                  <a:t>新增</a:t>
                </a:r>
                <a:r>
                  <a:rPr lang="en-US" altLang="zh-TW" dirty="0"/>
                  <a:t>16) </a:t>
                </a:r>
                <a:endParaRPr lang="en-US" altLang="zh-TW" dirty="0">
                  <a:solidFill>
                    <a:schemeClr val="tx1"/>
                  </a:solidFill>
                </a:endParaRPr>
              </a:p>
              <a:p>
                <a:pPr marL="285750" indent="-285750">
                  <a:buClr>
                    <a:schemeClr val="accent2"/>
                  </a:buClr>
                  <a:buFont typeface="Arial" panose="020B0604020202020204" pitchFamily="34" charset="0"/>
                  <a:buChar char="•"/>
                </a:pPr>
                <a:r>
                  <a:rPr lang="zh-TW" altLang="en-US" dirty="0">
                    <a:solidFill>
                      <a:schemeClr val="tx1"/>
                    </a:solidFill>
                  </a:rPr>
                  <a:t>步驟</a:t>
                </a:r>
                <a:r>
                  <a:rPr lang="en-US" altLang="zh-TW" dirty="0">
                    <a:solidFill>
                      <a:schemeClr val="tx1"/>
                    </a:solidFill>
                  </a:rPr>
                  <a:t>4: </a:t>
                </a:r>
                <a:r>
                  <a:rPr lang="zh-TW" altLang="en-US" dirty="0">
                    <a:solidFill>
                      <a:schemeClr val="tx1"/>
                    </a:solidFill>
                  </a:rPr>
                  <a:t>與 </a:t>
                </a:r>
                <a:r>
                  <a:rPr lang="en-US" altLang="zh-TW" dirty="0">
                    <a:solidFill>
                      <a:schemeClr val="tx1"/>
                    </a:solidFill>
                  </a:rPr>
                  <a:t>b </a:t>
                </a:r>
                <a:r>
                  <a:rPr lang="zh-TW" altLang="en-US" dirty="0">
                    <a:solidFill>
                      <a:schemeClr val="tx1"/>
                    </a:solidFill>
                  </a:rPr>
                  <a:t>點相連 </a:t>
                </a:r>
                <a:r>
                  <a:rPr lang="en-US" altLang="zh-TW" dirty="0"/>
                  <a:t>e</a:t>
                </a:r>
                <a:r>
                  <a:rPr lang="en-US" altLang="zh-TW" dirty="0">
                    <a:solidFill>
                      <a:schemeClr val="tx1"/>
                    </a:solidFill>
                  </a:rPr>
                  <a:t>, a</a:t>
                </a:r>
                <a14:m>
                  <m:oMath xmlns:m="http://schemas.openxmlformats.org/officeDocument/2006/math">
                    <m:r>
                      <a:rPr lang="en-US" altLang="zh-TW" i="1">
                        <a:solidFill>
                          <a:schemeClr val="tx1"/>
                        </a:solidFill>
                        <a:latin typeface="Cambria Math" panose="02040503050406030204" pitchFamily="18" charset="0"/>
                        <a:ea typeface="Cambria Math" panose="02040503050406030204" pitchFamily="18" charset="0"/>
                      </a:rPr>
                      <m:t>→</m:t>
                    </m:r>
                  </m:oMath>
                </a14:m>
                <a:r>
                  <a:rPr lang="en-US" altLang="zh-TW" dirty="0">
                    <a:solidFill>
                      <a:schemeClr val="tx1"/>
                    </a:solidFill>
                  </a:rPr>
                  <a:t>f</a:t>
                </a:r>
                <a14:m>
                  <m:oMath xmlns:m="http://schemas.openxmlformats.org/officeDocument/2006/math">
                    <m:r>
                      <a:rPr lang="en-US" altLang="zh-TW" i="1">
                        <a:solidFill>
                          <a:schemeClr val="tx1"/>
                        </a:solidFill>
                        <a:latin typeface="Cambria Math" panose="02040503050406030204" pitchFamily="18" charset="0"/>
                        <a:ea typeface="Cambria Math" panose="02040503050406030204" pitchFamily="18" charset="0"/>
                      </a:rPr>
                      <m:t>→</m:t>
                    </m:r>
                  </m:oMath>
                </a14:m>
                <a:r>
                  <a:rPr lang="en-US" altLang="zh-TW" dirty="0">
                    <a:solidFill>
                      <a:schemeClr val="tx1"/>
                    </a:solidFill>
                  </a:rPr>
                  <a:t>b</a:t>
                </a:r>
                <a:r>
                  <a:rPr lang="en-US" altLang="zh-TW" dirty="0">
                    <a:solidFill>
                      <a:schemeClr val="tx1"/>
                    </a:solidFill>
                    <a:ea typeface="Cambria Math" panose="02040503050406030204" pitchFamily="18" charset="0"/>
                  </a:rPr>
                  <a:t> </a:t>
                </a:r>
                <a14:m>
                  <m:oMath xmlns:m="http://schemas.openxmlformats.org/officeDocument/2006/math">
                    <m:r>
                      <a:rPr lang="en-US" altLang="zh-TW" i="1">
                        <a:solidFill>
                          <a:schemeClr val="tx1"/>
                        </a:solidFill>
                        <a:latin typeface="Cambria Math" panose="02040503050406030204" pitchFamily="18" charset="0"/>
                        <a:ea typeface="Cambria Math" panose="02040503050406030204" pitchFamily="18" charset="0"/>
                      </a:rPr>
                      <m:t>→</m:t>
                    </m:r>
                  </m:oMath>
                </a14:m>
                <a:r>
                  <a:rPr lang="en-US" altLang="zh-TW" dirty="0">
                    <a:solidFill>
                      <a:schemeClr val="tx1"/>
                    </a:solidFill>
                  </a:rPr>
                  <a:t> e </a:t>
                </a:r>
                <a:r>
                  <a:rPr lang="zh-TW" altLang="en-US" dirty="0">
                    <a:solidFill>
                      <a:schemeClr val="tx1"/>
                    </a:solidFill>
                  </a:rPr>
                  <a:t>距離</a:t>
                </a:r>
                <a:r>
                  <a:rPr lang="en-US" altLang="zh-TW" dirty="0">
                    <a:solidFill>
                      <a:schemeClr val="tx1"/>
                    </a:solidFill>
                  </a:rPr>
                  <a:t>22 (</a:t>
                </a:r>
                <a:r>
                  <a:rPr lang="en-US" altLang="zh-TW" dirty="0">
                    <a:solidFill>
                      <a:srgbClr val="FF0000"/>
                    </a:solidFill>
                  </a:rPr>
                  <a:t>a</a:t>
                </a:r>
                <a14:m>
                  <m:oMath xmlns:m="http://schemas.openxmlformats.org/officeDocument/2006/math">
                    <m:r>
                      <a:rPr lang="en-US" altLang="zh-TW" i="1">
                        <a:solidFill>
                          <a:srgbClr val="FF0000"/>
                        </a:solidFill>
                        <a:latin typeface="Cambria Math" panose="02040503050406030204" pitchFamily="18" charset="0"/>
                        <a:ea typeface="Cambria Math" panose="02040503050406030204" pitchFamily="18" charset="0"/>
                      </a:rPr>
                      <m:t>→</m:t>
                    </m:r>
                  </m:oMath>
                </a14:m>
                <a:r>
                  <a:rPr lang="en-US" altLang="zh-TW" dirty="0">
                    <a:solidFill>
                      <a:srgbClr val="FF0000"/>
                    </a:solidFill>
                  </a:rPr>
                  <a:t>f</a:t>
                </a:r>
                <a14:m>
                  <m:oMath xmlns:m="http://schemas.openxmlformats.org/officeDocument/2006/math">
                    <m:r>
                      <a:rPr lang="en-US" altLang="zh-TW" i="1">
                        <a:solidFill>
                          <a:srgbClr val="FF0000"/>
                        </a:solidFill>
                        <a:latin typeface="Cambria Math" panose="02040503050406030204" pitchFamily="18" charset="0"/>
                        <a:ea typeface="Cambria Math" panose="02040503050406030204" pitchFamily="18" charset="0"/>
                      </a:rPr>
                      <m:t>→</m:t>
                    </m:r>
                  </m:oMath>
                </a14:m>
                <a:r>
                  <a:rPr lang="en-US" altLang="zh-TW" dirty="0">
                    <a:solidFill>
                      <a:srgbClr val="FF0000"/>
                    </a:solidFill>
                  </a:rPr>
                  <a:t>c</a:t>
                </a:r>
                <a14:m>
                  <m:oMath xmlns:m="http://schemas.openxmlformats.org/officeDocument/2006/math">
                    <m:r>
                      <a:rPr lang="en-US" altLang="zh-TW" i="1">
                        <a:solidFill>
                          <a:srgbClr val="FF0000"/>
                        </a:solidFill>
                        <a:latin typeface="Cambria Math" panose="02040503050406030204" pitchFamily="18" charset="0"/>
                        <a:ea typeface="Cambria Math" panose="02040503050406030204" pitchFamily="18" charset="0"/>
                      </a:rPr>
                      <m:t>→</m:t>
                    </m:r>
                  </m:oMath>
                </a14:m>
                <a:r>
                  <a:rPr lang="en-US" altLang="zh-TW" dirty="0">
                    <a:solidFill>
                      <a:srgbClr val="FF0000"/>
                    </a:solidFill>
                  </a:rPr>
                  <a:t>e </a:t>
                </a:r>
                <a:r>
                  <a:rPr lang="zh-TW" altLang="en-US" dirty="0">
                    <a:solidFill>
                      <a:srgbClr val="FF0000"/>
                    </a:solidFill>
                  </a:rPr>
                  <a:t>距離</a:t>
                </a:r>
                <a:r>
                  <a:rPr lang="en-US" altLang="zh-TW" dirty="0">
                    <a:solidFill>
                      <a:srgbClr val="FF0000"/>
                    </a:solidFill>
                  </a:rPr>
                  <a:t>11 </a:t>
                </a:r>
                <a:r>
                  <a:rPr lang="en-US" altLang="zh-TW" dirty="0">
                    <a:solidFill>
                      <a:schemeClr val="tx1"/>
                    </a:solidFill>
                  </a:rPr>
                  <a:t>)</a:t>
                </a:r>
                <a:endParaRPr lang="en-US" altLang="zh-TW" dirty="0"/>
              </a:p>
              <a:p>
                <a:pPr marL="285750" indent="-285750">
                  <a:buClr>
                    <a:schemeClr val="accent2"/>
                  </a:buClr>
                  <a:buFont typeface="Arial" panose="020B0604020202020204" pitchFamily="34" charset="0"/>
                  <a:buChar char="•"/>
                </a:pPr>
                <a:r>
                  <a:rPr lang="zh-TW" altLang="en-US" dirty="0"/>
                  <a:t>步驟</a:t>
                </a:r>
                <a:r>
                  <a:rPr lang="en-US" altLang="zh-TW" dirty="0"/>
                  <a:t>5:</a:t>
                </a:r>
                <a:r>
                  <a:rPr lang="zh-TW" altLang="en-US" dirty="0"/>
                  <a:t> 與 </a:t>
                </a:r>
                <a:r>
                  <a:rPr lang="en-US" altLang="zh-TW" dirty="0"/>
                  <a:t>e </a:t>
                </a:r>
                <a:r>
                  <a:rPr lang="zh-TW" altLang="en-US" dirty="0"/>
                  <a:t>點相連 </a:t>
                </a:r>
                <a:r>
                  <a:rPr lang="en-US" altLang="zh-TW" dirty="0"/>
                  <a:t>d, </a:t>
                </a:r>
                <a:r>
                  <a:rPr lang="en-US" altLang="zh-TW" dirty="0">
                    <a:solidFill>
                      <a:srgbClr val="FF0000"/>
                    </a:solidFill>
                  </a:rPr>
                  <a:t>a</a:t>
                </a:r>
                <a14:m>
                  <m:oMath xmlns:m="http://schemas.openxmlformats.org/officeDocument/2006/math">
                    <m:r>
                      <a:rPr lang="en-US" altLang="zh-TW" i="1">
                        <a:solidFill>
                          <a:srgbClr val="FF0000"/>
                        </a:solidFill>
                        <a:latin typeface="Cambria Math" panose="02040503050406030204" pitchFamily="18" charset="0"/>
                        <a:ea typeface="Cambria Math" panose="02040503050406030204" pitchFamily="18" charset="0"/>
                      </a:rPr>
                      <m:t>→</m:t>
                    </m:r>
                  </m:oMath>
                </a14:m>
                <a:r>
                  <a:rPr lang="en-US" altLang="zh-TW" dirty="0">
                    <a:solidFill>
                      <a:srgbClr val="FF0000"/>
                    </a:solidFill>
                  </a:rPr>
                  <a:t>f</a:t>
                </a:r>
                <a14:m>
                  <m:oMath xmlns:m="http://schemas.openxmlformats.org/officeDocument/2006/math">
                    <m:r>
                      <a:rPr lang="en-US" altLang="zh-TW" i="1">
                        <a:solidFill>
                          <a:srgbClr val="FF0000"/>
                        </a:solidFill>
                        <a:latin typeface="Cambria Math" panose="02040503050406030204" pitchFamily="18" charset="0"/>
                        <a:ea typeface="Cambria Math" panose="02040503050406030204" pitchFamily="18" charset="0"/>
                      </a:rPr>
                      <m:t>→</m:t>
                    </m:r>
                  </m:oMath>
                </a14:m>
                <a:r>
                  <a:rPr lang="en-US" altLang="zh-TW" dirty="0">
                    <a:solidFill>
                      <a:srgbClr val="FF0000"/>
                    </a:solidFill>
                  </a:rPr>
                  <a:t>c</a:t>
                </a:r>
                <a14:m>
                  <m:oMath xmlns:m="http://schemas.openxmlformats.org/officeDocument/2006/math">
                    <m:r>
                      <a:rPr lang="en-US" altLang="zh-TW" i="1">
                        <a:solidFill>
                          <a:srgbClr val="FF0000"/>
                        </a:solidFill>
                        <a:latin typeface="Cambria Math" panose="02040503050406030204" pitchFamily="18" charset="0"/>
                        <a:ea typeface="Cambria Math" panose="02040503050406030204" pitchFamily="18" charset="0"/>
                      </a:rPr>
                      <m:t>→</m:t>
                    </m:r>
                  </m:oMath>
                </a14:m>
                <a:r>
                  <a:rPr lang="en-US" altLang="zh-TW" dirty="0">
                    <a:solidFill>
                      <a:srgbClr val="FF0000"/>
                    </a:solidFill>
                  </a:rPr>
                  <a:t>e </a:t>
                </a:r>
                <a14:m>
                  <m:oMath xmlns:m="http://schemas.openxmlformats.org/officeDocument/2006/math">
                    <m:r>
                      <a:rPr lang="en-US" altLang="zh-TW" i="1">
                        <a:solidFill>
                          <a:srgbClr val="FF0000"/>
                        </a:solidFill>
                        <a:latin typeface="Cambria Math" panose="02040503050406030204" pitchFamily="18" charset="0"/>
                        <a:ea typeface="Cambria Math" panose="02040503050406030204" pitchFamily="18" charset="0"/>
                      </a:rPr>
                      <m:t>→</m:t>
                    </m:r>
                  </m:oMath>
                </a14:m>
                <a:r>
                  <a:rPr lang="en-US" altLang="zh-TW" dirty="0">
                    <a:solidFill>
                      <a:srgbClr val="FF0000"/>
                    </a:solidFill>
                  </a:rPr>
                  <a:t>d</a:t>
                </a:r>
                <a:r>
                  <a:rPr lang="zh-TW" altLang="en-US" dirty="0">
                    <a:solidFill>
                      <a:srgbClr val="FF0000"/>
                    </a:solidFill>
                  </a:rPr>
                  <a:t>距離</a:t>
                </a:r>
                <a:r>
                  <a:rPr lang="en-US" altLang="zh-TW" dirty="0">
                    <a:solidFill>
                      <a:srgbClr val="FF0000"/>
                    </a:solidFill>
                  </a:rPr>
                  <a:t>24 </a:t>
                </a:r>
                <a:r>
                  <a:rPr lang="en-US" altLang="zh-TW" dirty="0"/>
                  <a:t>(</a:t>
                </a:r>
                <a:r>
                  <a:rPr lang="zh-TW" altLang="en-US" dirty="0"/>
                  <a:t>新增</a:t>
                </a:r>
                <a:r>
                  <a:rPr lang="en-US" altLang="zh-TW" dirty="0"/>
                  <a:t>24) </a:t>
                </a:r>
              </a:p>
              <a:p>
                <a:pPr marL="285750" indent="-285750">
                  <a:buClr>
                    <a:schemeClr val="accent2"/>
                  </a:buClr>
                  <a:buFont typeface="Arial" panose="020B0604020202020204" pitchFamily="34" charset="0"/>
                  <a:buChar char="•"/>
                </a:pPr>
                <a:r>
                  <a:rPr lang="zh-TW" altLang="en-US" dirty="0"/>
                  <a:t>步驟</a:t>
                </a:r>
                <a:r>
                  <a:rPr lang="en-US" altLang="zh-TW" dirty="0"/>
                  <a:t>6:</a:t>
                </a:r>
                <a:r>
                  <a:rPr lang="zh-TW" altLang="en-US" dirty="0"/>
                  <a:t> 與 </a:t>
                </a:r>
                <a:r>
                  <a:rPr lang="en-US" altLang="zh-TW" dirty="0"/>
                  <a:t>d </a:t>
                </a:r>
                <a:r>
                  <a:rPr lang="zh-TW" altLang="en-US" dirty="0"/>
                  <a:t>點相連 </a:t>
                </a:r>
                <a:r>
                  <a:rPr lang="en-US" altLang="zh-TW" dirty="0"/>
                  <a:t>g</a:t>
                </a:r>
                <a:r>
                  <a:rPr lang="zh-TW" altLang="en-US" dirty="0"/>
                  <a:t>，</a:t>
                </a:r>
                <a:r>
                  <a:rPr lang="en-US" altLang="zh-TW" dirty="0">
                    <a:solidFill>
                      <a:srgbClr val="FF0000"/>
                    </a:solidFill>
                  </a:rPr>
                  <a:t> </a:t>
                </a:r>
                <a:r>
                  <a:rPr lang="en-US" altLang="zh-TW" dirty="0">
                    <a:solidFill>
                      <a:schemeClr val="tx1"/>
                    </a:solidFill>
                  </a:rPr>
                  <a:t>a</a:t>
                </a:r>
                <a14:m>
                  <m:oMath xmlns:m="http://schemas.openxmlformats.org/officeDocument/2006/math">
                    <m:r>
                      <a:rPr lang="en-US" altLang="zh-TW" i="1">
                        <a:solidFill>
                          <a:schemeClr val="tx1"/>
                        </a:solidFill>
                        <a:latin typeface="Cambria Math" panose="02040503050406030204" pitchFamily="18" charset="0"/>
                        <a:ea typeface="Cambria Math" panose="02040503050406030204" pitchFamily="18" charset="0"/>
                      </a:rPr>
                      <m:t>→</m:t>
                    </m:r>
                  </m:oMath>
                </a14:m>
                <a:r>
                  <a:rPr lang="en-US" altLang="zh-TW" dirty="0">
                    <a:solidFill>
                      <a:schemeClr val="tx1"/>
                    </a:solidFill>
                  </a:rPr>
                  <a:t>f</a:t>
                </a:r>
                <a14:m>
                  <m:oMath xmlns:m="http://schemas.openxmlformats.org/officeDocument/2006/math">
                    <m:r>
                      <a:rPr lang="en-US" altLang="zh-TW" i="1">
                        <a:solidFill>
                          <a:schemeClr val="tx1"/>
                        </a:solidFill>
                        <a:latin typeface="Cambria Math" panose="02040503050406030204" pitchFamily="18" charset="0"/>
                        <a:ea typeface="Cambria Math" panose="02040503050406030204" pitchFamily="18" charset="0"/>
                      </a:rPr>
                      <m:t>→</m:t>
                    </m:r>
                  </m:oMath>
                </a14:m>
                <a:r>
                  <a:rPr lang="en-US" altLang="zh-TW" dirty="0">
                    <a:solidFill>
                      <a:schemeClr val="tx1"/>
                    </a:solidFill>
                  </a:rPr>
                  <a:t>c</a:t>
                </a:r>
                <a14:m>
                  <m:oMath xmlns:m="http://schemas.openxmlformats.org/officeDocument/2006/math">
                    <m:r>
                      <a:rPr lang="en-US" altLang="zh-TW" i="1">
                        <a:solidFill>
                          <a:schemeClr val="tx1"/>
                        </a:solidFill>
                        <a:latin typeface="Cambria Math" panose="02040503050406030204" pitchFamily="18" charset="0"/>
                        <a:ea typeface="Cambria Math" panose="02040503050406030204" pitchFamily="18" charset="0"/>
                      </a:rPr>
                      <m:t>→</m:t>
                    </m:r>
                  </m:oMath>
                </a14:m>
                <a:r>
                  <a:rPr lang="en-US" altLang="zh-TW" dirty="0">
                    <a:solidFill>
                      <a:schemeClr val="tx1"/>
                    </a:solidFill>
                  </a:rPr>
                  <a:t>e </a:t>
                </a:r>
                <a14:m>
                  <m:oMath xmlns:m="http://schemas.openxmlformats.org/officeDocument/2006/math">
                    <m:r>
                      <a:rPr lang="en-US" altLang="zh-TW" i="1">
                        <a:solidFill>
                          <a:schemeClr val="tx1"/>
                        </a:solidFill>
                        <a:latin typeface="Cambria Math" panose="02040503050406030204" pitchFamily="18" charset="0"/>
                        <a:ea typeface="Cambria Math" panose="02040503050406030204" pitchFamily="18" charset="0"/>
                      </a:rPr>
                      <m:t>→</m:t>
                    </m:r>
                  </m:oMath>
                </a14:m>
                <a:r>
                  <a:rPr lang="en-US" altLang="zh-TW" dirty="0">
                    <a:solidFill>
                      <a:schemeClr val="tx1"/>
                    </a:solidFill>
                  </a:rPr>
                  <a:t>d </a:t>
                </a:r>
                <a14:m>
                  <m:oMath xmlns:m="http://schemas.openxmlformats.org/officeDocument/2006/math">
                    <m:r>
                      <a:rPr lang="en-US" altLang="zh-TW" i="1">
                        <a:solidFill>
                          <a:schemeClr val="tx1"/>
                        </a:solidFill>
                        <a:latin typeface="Cambria Math" panose="02040503050406030204" pitchFamily="18" charset="0"/>
                        <a:ea typeface="Cambria Math" panose="02040503050406030204" pitchFamily="18" charset="0"/>
                      </a:rPr>
                      <m:t>→</m:t>
                    </m:r>
                    <m:r>
                      <a:rPr lang="zh-TW" altLang="en-US" i="1" smtClean="0">
                        <a:solidFill>
                          <a:schemeClr val="tx1"/>
                        </a:solidFill>
                        <a:latin typeface="Cambria Math" panose="02040503050406030204" pitchFamily="18" charset="0"/>
                        <a:ea typeface="Cambria Math" panose="02040503050406030204" pitchFamily="18" charset="0"/>
                      </a:rPr>
                      <m:t> </m:t>
                    </m:r>
                  </m:oMath>
                </a14:m>
                <a:r>
                  <a:rPr lang="en-US" altLang="zh-TW" dirty="0">
                    <a:solidFill>
                      <a:schemeClr val="tx1"/>
                    </a:solidFill>
                  </a:rPr>
                  <a:t>g</a:t>
                </a:r>
                <a:r>
                  <a:rPr lang="zh-TW" altLang="en-US" dirty="0">
                    <a:solidFill>
                      <a:schemeClr val="tx1"/>
                    </a:solidFill>
                  </a:rPr>
                  <a:t>距離</a:t>
                </a:r>
                <a:r>
                  <a:rPr lang="en-US" altLang="zh-TW" dirty="0">
                    <a:solidFill>
                      <a:schemeClr val="tx1"/>
                    </a:solidFill>
                  </a:rPr>
                  <a:t>33</a:t>
                </a:r>
              </a:p>
              <a:p>
                <a:pPr>
                  <a:buClr>
                    <a:schemeClr val="accent2"/>
                  </a:buClr>
                </a:pPr>
                <a:r>
                  <a:rPr lang="en-US" altLang="zh-TW" dirty="0"/>
                  <a:t>                                         </a:t>
                </a:r>
                <a:r>
                  <a:rPr lang="en-US" altLang="zh-TW" dirty="0">
                    <a:solidFill>
                      <a:schemeClr val="tx1"/>
                    </a:solidFill>
                  </a:rPr>
                  <a:t>(</a:t>
                </a:r>
                <a:r>
                  <a:rPr lang="en-US" altLang="zh-TW" dirty="0">
                    <a:solidFill>
                      <a:srgbClr val="FF0000"/>
                    </a:solidFill>
                  </a:rPr>
                  <a:t>a</a:t>
                </a:r>
                <a14:m>
                  <m:oMath xmlns:m="http://schemas.openxmlformats.org/officeDocument/2006/math">
                    <m:r>
                      <a:rPr lang="en-US" altLang="zh-TW" i="1">
                        <a:solidFill>
                          <a:srgbClr val="FF0000"/>
                        </a:solidFill>
                        <a:latin typeface="Cambria Math" panose="02040503050406030204" pitchFamily="18" charset="0"/>
                        <a:ea typeface="Cambria Math" panose="02040503050406030204" pitchFamily="18" charset="0"/>
                      </a:rPr>
                      <m:t>→</m:t>
                    </m:r>
                  </m:oMath>
                </a14:m>
                <a:r>
                  <a:rPr lang="en-US" altLang="zh-TW" dirty="0">
                    <a:solidFill>
                      <a:srgbClr val="FF0000"/>
                    </a:solidFill>
                  </a:rPr>
                  <a:t>f</a:t>
                </a:r>
                <a14:m>
                  <m:oMath xmlns:m="http://schemas.openxmlformats.org/officeDocument/2006/math">
                    <m:r>
                      <a:rPr lang="en-US" altLang="zh-TW" i="1">
                        <a:solidFill>
                          <a:srgbClr val="FF0000"/>
                        </a:solidFill>
                        <a:latin typeface="Cambria Math" panose="02040503050406030204" pitchFamily="18" charset="0"/>
                        <a:ea typeface="Cambria Math" panose="02040503050406030204" pitchFamily="18" charset="0"/>
                      </a:rPr>
                      <m:t>→</m:t>
                    </m:r>
                  </m:oMath>
                </a14:m>
                <a:r>
                  <a:rPr lang="en-US" altLang="zh-TW" dirty="0">
                    <a:solidFill>
                      <a:srgbClr val="FF0000"/>
                    </a:solidFill>
                  </a:rPr>
                  <a:t>c</a:t>
                </a:r>
                <a14:m>
                  <m:oMath xmlns:m="http://schemas.openxmlformats.org/officeDocument/2006/math">
                    <m:r>
                      <a:rPr lang="en-US" altLang="zh-TW" i="1">
                        <a:solidFill>
                          <a:srgbClr val="FF0000"/>
                        </a:solidFill>
                        <a:latin typeface="Cambria Math" panose="02040503050406030204" pitchFamily="18" charset="0"/>
                        <a:ea typeface="Cambria Math" panose="02040503050406030204" pitchFamily="18" charset="0"/>
                      </a:rPr>
                      <m:t>→</m:t>
                    </m:r>
                  </m:oMath>
                </a14:m>
                <a:r>
                  <a:rPr lang="en-US" altLang="zh-TW" dirty="0">
                    <a:solidFill>
                      <a:srgbClr val="FF0000"/>
                    </a:solidFill>
                  </a:rPr>
                  <a:t>g </a:t>
                </a:r>
                <a:r>
                  <a:rPr lang="zh-TW" altLang="en-US" dirty="0">
                    <a:solidFill>
                      <a:srgbClr val="FF0000"/>
                    </a:solidFill>
                  </a:rPr>
                  <a:t>距離 </a:t>
                </a:r>
                <a:r>
                  <a:rPr lang="en-US" altLang="zh-TW" dirty="0">
                    <a:solidFill>
                      <a:srgbClr val="FF0000"/>
                    </a:solidFill>
                  </a:rPr>
                  <a:t>16</a:t>
                </a:r>
                <a:r>
                  <a:rPr lang="zh-TW" altLang="en-US" dirty="0">
                    <a:solidFill>
                      <a:srgbClr val="FF0000"/>
                    </a:solidFill>
                  </a:rPr>
                  <a:t> </a:t>
                </a:r>
                <a:r>
                  <a:rPr lang="en-US" altLang="zh-TW" dirty="0">
                    <a:solidFill>
                      <a:schemeClr val="tx1"/>
                    </a:solidFill>
                  </a:rPr>
                  <a:t>)</a:t>
                </a:r>
              </a:p>
              <a:p>
                <a:pPr>
                  <a:buClr>
                    <a:schemeClr val="accent2"/>
                  </a:buClr>
                </a:pPr>
                <a:endParaRPr lang="en-US" altLang="zh-TW" dirty="0">
                  <a:solidFill>
                    <a:schemeClr val="tx1"/>
                  </a:solidFill>
                </a:endParaRPr>
              </a:p>
              <a:p>
                <a:pPr marL="285750" indent="-285750">
                  <a:buClr>
                    <a:schemeClr val="accent2"/>
                  </a:buClr>
                  <a:buFont typeface="Arial" panose="020B0604020202020204" pitchFamily="34" charset="0"/>
                  <a:buChar char="•"/>
                </a:pPr>
                <a:endParaRPr lang="en-US" altLang="zh-TW" dirty="0">
                  <a:solidFill>
                    <a:schemeClr val="tx1"/>
                  </a:solidFill>
                </a:endParaRPr>
              </a:p>
              <a:p>
                <a:pPr>
                  <a:buClr>
                    <a:schemeClr val="accent2"/>
                  </a:buClr>
                </a:pPr>
                <a:endParaRPr lang="en-US" altLang="zh-TW" dirty="0">
                  <a:solidFill>
                    <a:schemeClr val="tx1"/>
                  </a:solidFill>
                </a:endParaRPr>
              </a:p>
              <a:p>
                <a:pPr marL="285750" indent="-285750">
                  <a:buClr>
                    <a:schemeClr val="accent2"/>
                  </a:buClr>
                  <a:buFont typeface="Arial" panose="020B0604020202020204" pitchFamily="34" charset="0"/>
                  <a:buChar char="•"/>
                </a:pPr>
                <a:endParaRPr lang="en-US" altLang="zh-TW" dirty="0"/>
              </a:p>
            </p:txBody>
          </p:sp>
        </mc:Choice>
        <mc:Fallback xmlns="">
          <p:sp>
            <p:nvSpPr>
              <p:cNvPr id="8" name="文字方塊 7">
                <a:extLst>
                  <a:ext uri="{FF2B5EF4-FFF2-40B4-BE49-F238E27FC236}">
                    <a16:creationId xmlns:a16="http://schemas.microsoft.com/office/drawing/2014/main" id="{69338388-77C7-4645-90BC-194FC55D7638}"/>
                  </a:ext>
                </a:extLst>
              </p:cNvPr>
              <p:cNvSpPr txBox="1">
                <a:spLocks noRot="1" noChangeAspect="1" noMove="1" noResize="1" noEditPoints="1" noAdjustHandles="1" noChangeArrowheads="1" noChangeShapeType="1" noTextEdit="1"/>
              </p:cNvSpPr>
              <p:nvPr/>
            </p:nvSpPr>
            <p:spPr>
              <a:xfrm>
                <a:off x="5122877" y="2578264"/>
                <a:ext cx="6797879" cy="4524315"/>
              </a:xfrm>
              <a:prstGeom prst="rect">
                <a:avLst/>
              </a:prstGeom>
              <a:blipFill>
                <a:blip r:embed="rId4"/>
                <a:stretch>
                  <a:fillRect l="-717" t="-809" r="-412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0953894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接點 2">
            <a:extLst>
              <a:ext uri="{FF2B5EF4-FFF2-40B4-BE49-F238E27FC236}">
                <a16:creationId xmlns:a16="http://schemas.microsoft.com/office/drawing/2014/main" id="{4E24072F-B870-49AE-88CA-0C4814168ADA}"/>
              </a:ext>
            </a:extLst>
          </p:cNvPr>
          <p:cNvCxnSpPr>
            <a:cxnSpLocks/>
          </p:cNvCxnSpPr>
          <p:nvPr/>
        </p:nvCxnSpPr>
        <p:spPr>
          <a:xfrm>
            <a:off x="444616" y="1317073"/>
            <a:ext cx="10268125" cy="0"/>
          </a:xfrm>
          <a:prstGeom prst="line">
            <a:avLst/>
          </a:prstGeom>
          <a:ln w="19050">
            <a:prstDash val="dash"/>
          </a:ln>
        </p:spPr>
        <p:style>
          <a:lnRef idx="1">
            <a:schemeClr val="accent4"/>
          </a:lnRef>
          <a:fillRef idx="0">
            <a:schemeClr val="accent4"/>
          </a:fillRef>
          <a:effectRef idx="0">
            <a:schemeClr val="accent4"/>
          </a:effectRef>
          <a:fontRef idx="minor">
            <a:schemeClr val="tx1"/>
          </a:fontRef>
        </p:style>
      </p:cxnSp>
      <p:sp>
        <p:nvSpPr>
          <p:cNvPr id="13" name="文字方塊 12">
            <a:extLst>
              <a:ext uri="{FF2B5EF4-FFF2-40B4-BE49-F238E27FC236}">
                <a16:creationId xmlns:a16="http://schemas.microsoft.com/office/drawing/2014/main" id="{68A46E26-978D-4960-9EC9-EBD75ADE4A40}"/>
              </a:ext>
            </a:extLst>
          </p:cNvPr>
          <p:cNvSpPr txBox="1"/>
          <p:nvPr/>
        </p:nvSpPr>
        <p:spPr>
          <a:xfrm>
            <a:off x="444616" y="460910"/>
            <a:ext cx="3967993" cy="923330"/>
          </a:xfrm>
          <a:prstGeom prst="rect">
            <a:avLst/>
          </a:prstGeom>
          <a:noFill/>
        </p:spPr>
        <p:txBody>
          <a:bodyPr wrap="square" rtlCol="0">
            <a:spAutoFit/>
          </a:bodyPr>
          <a:lstStyle/>
          <a:p>
            <a:r>
              <a:rPr lang="en-US" altLang="zh-TW" sz="5400" dirty="0"/>
              <a:t>Result:</a:t>
            </a:r>
            <a:endParaRPr lang="zh-TW" altLang="en-US" sz="5400" dirty="0"/>
          </a:p>
        </p:txBody>
      </p:sp>
      <p:pic>
        <p:nvPicPr>
          <p:cNvPr id="2" name="圖片 1">
            <a:extLst>
              <a:ext uri="{FF2B5EF4-FFF2-40B4-BE49-F238E27FC236}">
                <a16:creationId xmlns:a16="http://schemas.microsoft.com/office/drawing/2014/main" id="{52863DBA-8DD8-4F11-A559-106CD2BB4DBA}"/>
              </a:ext>
            </a:extLst>
          </p:cNvPr>
          <p:cNvPicPr>
            <a:picLocks noChangeAspect="1"/>
          </p:cNvPicPr>
          <p:nvPr/>
        </p:nvPicPr>
        <p:blipFill>
          <a:blip r:embed="rId2"/>
          <a:stretch>
            <a:fillRect/>
          </a:stretch>
        </p:blipFill>
        <p:spPr>
          <a:xfrm>
            <a:off x="1359344" y="1740564"/>
            <a:ext cx="7423929" cy="4799139"/>
          </a:xfrm>
          <a:prstGeom prst="rect">
            <a:avLst/>
          </a:prstGeom>
        </p:spPr>
      </p:pic>
      <p:sp>
        <p:nvSpPr>
          <p:cNvPr id="5" name="文字方塊 4">
            <a:extLst>
              <a:ext uri="{FF2B5EF4-FFF2-40B4-BE49-F238E27FC236}">
                <a16:creationId xmlns:a16="http://schemas.microsoft.com/office/drawing/2014/main" id="{D73DD09A-B73F-4432-8302-74413BCA60A9}"/>
              </a:ext>
            </a:extLst>
          </p:cNvPr>
          <p:cNvSpPr txBox="1"/>
          <p:nvPr/>
        </p:nvSpPr>
        <p:spPr>
          <a:xfrm>
            <a:off x="2235665" y="849797"/>
            <a:ext cx="6291743" cy="400110"/>
          </a:xfrm>
          <a:prstGeom prst="rect">
            <a:avLst/>
          </a:prstGeom>
          <a:noFill/>
        </p:spPr>
        <p:txBody>
          <a:bodyPr wrap="square" rtlCol="0">
            <a:spAutoFit/>
          </a:bodyPr>
          <a:lstStyle/>
          <a:p>
            <a:r>
              <a:rPr lang="en-US" altLang="zh-TW" sz="2000" dirty="0">
                <a:latin typeface="+mj-ea"/>
                <a:ea typeface="+mj-ea"/>
              </a:rPr>
              <a:t>POLARIS </a:t>
            </a:r>
            <a:r>
              <a:rPr lang="zh-TW" altLang="en-US" sz="2000" dirty="0">
                <a:latin typeface="+mj-ea"/>
                <a:ea typeface="+mj-ea"/>
              </a:rPr>
              <a:t>與 </a:t>
            </a:r>
            <a:r>
              <a:rPr lang="en-US" altLang="zh-TW" sz="2000" dirty="0">
                <a:latin typeface="+mj-ea"/>
                <a:ea typeface="+mj-ea"/>
              </a:rPr>
              <a:t>MEPSA </a:t>
            </a:r>
            <a:r>
              <a:rPr lang="zh-TW" altLang="en-US" sz="2000" dirty="0">
                <a:latin typeface="+mj-ea"/>
                <a:ea typeface="+mj-ea"/>
              </a:rPr>
              <a:t>進行比較</a:t>
            </a:r>
          </a:p>
        </p:txBody>
      </p:sp>
      <p:sp>
        <p:nvSpPr>
          <p:cNvPr id="4" name="文字方塊 3">
            <a:extLst>
              <a:ext uri="{FF2B5EF4-FFF2-40B4-BE49-F238E27FC236}">
                <a16:creationId xmlns:a16="http://schemas.microsoft.com/office/drawing/2014/main" id="{FF09FDB6-FEF4-475E-82CE-2A3EEEF38484}"/>
              </a:ext>
            </a:extLst>
          </p:cNvPr>
          <p:cNvSpPr txBox="1"/>
          <p:nvPr/>
        </p:nvSpPr>
        <p:spPr>
          <a:xfrm>
            <a:off x="9072979" y="3630967"/>
            <a:ext cx="1926454" cy="646331"/>
          </a:xfrm>
          <a:prstGeom prst="rect">
            <a:avLst/>
          </a:prstGeom>
          <a:noFill/>
        </p:spPr>
        <p:txBody>
          <a:bodyPr wrap="square" rtlCol="0">
            <a:spAutoFit/>
          </a:bodyPr>
          <a:lstStyle/>
          <a:p>
            <a:r>
              <a:rPr lang="zh-TW" altLang="en-US" dirty="0"/>
              <a:t>起始點、終點</a:t>
            </a:r>
            <a:r>
              <a:rPr lang="en-US" altLang="zh-TW" dirty="0"/>
              <a:t>:</a:t>
            </a:r>
          </a:p>
          <a:p>
            <a:r>
              <a:rPr lang="en-US" altLang="zh-TW" dirty="0"/>
              <a:t>(41,51)</a:t>
            </a:r>
            <a:r>
              <a:rPr lang="zh-TW" altLang="en-US" dirty="0"/>
              <a:t>、</a:t>
            </a:r>
            <a:r>
              <a:rPr lang="en-US" altLang="zh-TW" dirty="0"/>
              <a:t>(17,14)</a:t>
            </a:r>
            <a:endParaRPr lang="zh-TW" altLang="en-US" dirty="0"/>
          </a:p>
        </p:txBody>
      </p:sp>
    </p:spTree>
    <p:extLst>
      <p:ext uri="{BB962C8B-B14F-4D97-AF65-F5344CB8AC3E}">
        <p14:creationId xmlns:p14="http://schemas.microsoft.com/office/powerpoint/2010/main" val="4286738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D187AB7E-E2AB-41C4-80FD-9E130A63A927}"/>
              </a:ext>
            </a:extLst>
          </p:cNvPr>
          <p:cNvPicPr>
            <a:picLocks noChangeAspect="1"/>
          </p:cNvPicPr>
          <p:nvPr/>
        </p:nvPicPr>
        <p:blipFill>
          <a:blip r:embed="rId2"/>
          <a:stretch>
            <a:fillRect/>
          </a:stretch>
        </p:blipFill>
        <p:spPr>
          <a:xfrm>
            <a:off x="1139136" y="987968"/>
            <a:ext cx="7783997" cy="5035328"/>
          </a:xfrm>
          <a:prstGeom prst="rect">
            <a:avLst/>
          </a:prstGeom>
        </p:spPr>
      </p:pic>
      <p:sp>
        <p:nvSpPr>
          <p:cNvPr id="3" name="文字方塊 2">
            <a:extLst>
              <a:ext uri="{FF2B5EF4-FFF2-40B4-BE49-F238E27FC236}">
                <a16:creationId xmlns:a16="http://schemas.microsoft.com/office/drawing/2014/main" id="{EC9EF28F-8B8B-4385-B727-79BB5CAEE92E}"/>
              </a:ext>
            </a:extLst>
          </p:cNvPr>
          <p:cNvSpPr txBox="1"/>
          <p:nvPr/>
        </p:nvSpPr>
        <p:spPr>
          <a:xfrm>
            <a:off x="9241655" y="3808520"/>
            <a:ext cx="1926454" cy="646331"/>
          </a:xfrm>
          <a:prstGeom prst="rect">
            <a:avLst/>
          </a:prstGeom>
          <a:noFill/>
        </p:spPr>
        <p:txBody>
          <a:bodyPr wrap="square" rtlCol="0">
            <a:spAutoFit/>
          </a:bodyPr>
          <a:lstStyle/>
          <a:p>
            <a:r>
              <a:rPr lang="zh-TW" altLang="en-US" dirty="0"/>
              <a:t>起始點、終點</a:t>
            </a:r>
            <a:r>
              <a:rPr lang="en-US" altLang="zh-TW" dirty="0"/>
              <a:t>:</a:t>
            </a:r>
          </a:p>
          <a:p>
            <a:r>
              <a:rPr lang="en-US" altLang="zh-TW" dirty="0"/>
              <a:t>(16,23)</a:t>
            </a:r>
            <a:r>
              <a:rPr lang="zh-TW" altLang="en-US" dirty="0"/>
              <a:t>、</a:t>
            </a:r>
            <a:r>
              <a:rPr lang="en-US" altLang="zh-TW" dirty="0"/>
              <a:t>(47,55)</a:t>
            </a:r>
            <a:endParaRPr lang="zh-TW" altLang="en-US" dirty="0"/>
          </a:p>
        </p:txBody>
      </p:sp>
    </p:spTree>
    <p:extLst>
      <p:ext uri="{BB962C8B-B14F-4D97-AF65-F5344CB8AC3E}">
        <p14:creationId xmlns:p14="http://schemas.microsoft.com/office/powerpoint/2010/main" val="1256995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接點 2">
            <a:extLst>
              <a:ext uri="{FF2B5EF4-FFF2-40B4-BE49-F238E27FC236}">
                <a16:creationId xmlns:a16="http://schemas.microsoft.com/office/drawing/2014/main" id="{4E24072F-B870-49AE-88CA-0C4814168ADA}"/>
              </a:ext>
            </a:extLst>
          </p:cNvPr>
          <p:cNvCxnSpPr>
            <a:cxnSpLocks/>
          </p:cNvCxnSpPr>
          <p:nvPr/>
        </p:nvCxnSpPr>
        <p:spPr>
          <a:xfrm>
            <a:off x="444616" y="1317073"/>
            <a:ext cx="10268125" cy="0"/>
          </a:xfrm>
          <a:prstGeom prst="line">
            <a:avLst/>
          </a:prstGeom>
          <a:ln w="19050">
            <a:solidFill>
              <a:srgbClr val="FF0000"/>
            </a:solidFill>
            <a:prstDash val="dash"/>
          </a:ln>
        </p:spPr>
        <p:style>
          <a:lnRef idx="1">
            <a:schemeClr val="accent4"/>
          </a:lnRef>
          <a:fillRef idx="0">
            <a:schemeClr val="accent4"/>
          </a:fillRef>
          <a:effectRef idx="0">
            <a:schemeClr val="accent4"/>
          </a:effectRef>
          <a:fontRef idx="minor">
            <a:schemeClr val="tx1"/>
          </a:fontRef>
        </p:style>
      </p:cxnSp>
      <p:sp>
        <p:nvSpPr>
          <p:cNvPr id="13" name="文字方塊 12">
            <a:extLst>
              <a:ext uri="{FF2B5EF4-FFF2-40B4-BE49-F238E27FC236}">
                <a16:creationId xmlns:a16="http://schemas.microsoft.com/office/drawing/2014/main" id="{68A46E26-978D-4960-9EC9-EBD75ADE4A40}"/>
              </a:ext>
            </a:extLst>
          </p:cNvPr>
          <p:cNvSpPr txBox="1"/>
          <p:nvPr/>
        </p:nvSpPr>
        <p:spPr>
          <a:xfrm>
            <a:off x="444616" y="460910"/>
            <a:ext cx="3967993" cy="923330"/>
          </a:xfrm>
          <a:prstGeom prst="rect">
            <a:avLst/>
          </a:prstGeom>
          <a:noFill/>
        </p:spPr>
        <p:txBody>
          <a:bodyPr wrap="square" rtlCol="0">
            <a:spAutoFit/>
          </a:bodyPr>
          <a:lstStyle/>
          <a:p>
            <a:r>
              <a:rPr lang="en-US" altLang="zh-TW" sz="5400" dirty="0"/>
              <a:t>Discussion</a:t>
            </a:r>
            <a:endParaRPr lang="zh-TW" altLang="en-US" sz="5400" dirty="0"/>
          </a:p>
        </p:txBody>
      </p:sp>
      <p:sp>
        <p:nvSpPr>
          <p:cNvPr id="2" name="文字方塊 1">
            <a:extLst>
              <a:ext uri="{FF2B5EF4-FFF2-40B4-BE49-F238E27FC236}">
                <a16:creationId xmlns:a16="http://schemas.microsoft.com/office/drawing/2014/main" id="{59F85072-57FA-4921-8BA6-A0CC21A497B5}"/>
              </a:ext>
            </a:extLst>
          </p:cNvPr>
          <p:cNvSpPr txBox="1"/>
          <p:nvPr/>
        </p:nvSpPr>
        <p:spPr>
          <a:xfrm>
            <a:off x="444616" y="1861412"/>
            <a:ext cx="9385734" cy="1200329"/>
          </a:xfrm>
          <a:prstGeom prst="rect">
            <a:avLst/>
          </a:prstGeom>
          <a:noFill/>
        </p:spPr>
        <p:txBody>
          <a:bodyPr wrap="square" rtlCol="0">
            <a:spAutoFit/>
          </a:bodyPr>
          <a:lstStyle/>
          <a:p>
            <a:pPr marL="285750" indent="-285750">
              <a:buClr>
                <a:schemeClr val="accent4"/>
              </a:buClr>
              <a:buFont typeface="Wingdings" panose="05000000000000000000" pitchFamily="2" charset="2"/>
              <a:buChar char="l"/>
            </a:pPr>
            <a:r>
              <a:rPr lang="zh-TW" altLang="en-US" dirty="0"/>
              <a:t>線段：</a:t>
            </a:r>
            <a:r>
              <a:rPr lang="en-US" altLang="zh-TW" dirty="0"/>
              <a:t>MEPSA</a:t>
            </a:r>
            <a:r>
              <a:rPr lang="zh-TW" altLang="en-US" dirty="0"/>
              <a:t> 偏向於產生鋸齒狀線段，</a:t>
            </a:r>
            <a:r>
              <a:rPr lang="en-US" altLang="zh-TW" dirty="0"/>
              <a:t>POLARIS</a:t>
            </a:r>
            <a:r>
              <a:rPr lang="zh-TW" altLang="en-US" dirty="0"/>
              <a:t>則較為平滑</a:t>
            </a:r>
            <a:endParaRPr lang="en-US" altLang="zh-TW" dirty="0"/>
          </a:p>
          <a:p>
            <a:pPr marL="285750" indent="-285750">
              <a:buClr>
                <a:schemeClr val="accent4"/>
              </a:buClr>
              <a:buFont typeface="Wingdings" panose="05000000000000000000" pitchFamily="2" charset="2"/>
              <a:buChar char="l"/>
            </a:pPr>
            <a:r>
              <a:rPr lang="zh-TW" altLang="en-US" dirty="0"/>
              <a:t>方向：</a:t>
            </a:r>
            <a:r>
              <a:rPr lang="en-US" altLang="zh-TW" dirty="0"/>
              <a:t> MEPSA </a:t>
            </a:r>
            <a:r>
              <a:rPr lang="zh-TW" altLang="en-US" dirty="0"/>
              <a:t>移動方向為</a:t>
            </a:r>
            <a:r>
              <a:rPr lang="en-US" altLang="zh-TW" dirty="0"/>
              <a:t>(N</a:t>
            </a:r>
            <a:r>
              <a:rPr lang="zh-TW" altLang="en-US" dirty="0"/>
              <a:t>、</a:t>
            </a:r>
            <a:r>
              <a:rPr lang="en-US" altLang="zh-TW" dirty="0"/>
              <a:t>E</a:t>
            </a:r>
            <a:r>
              <a:rPr lang="zh-TW" altLang="en-US" dirty="0"/>
              <a:t>、</a:t>
            </a:r>
            <a:r>
              <a:rPr lang="en-US" altLang="zh-TW" dirty="0"/>
              <a:t>S</a:t>
            </a:r>
            <a:r>
              <a:rPr lang="zh-TW" altLang="en-US" dirty="0"/>
              <a:t>、</a:t>
            </a:r>
            <a:r>
              <a:rPr lang="en-US" altLang="zh-TW" dirty="0"/>
              <a:t>W)</a:t>
            </a:r>
            <a:r>
              <a:rPr lang="zh-TW" altLang="en-US" dirty="0"/>
              <a:t>，</a:t>
            </a:r>
            <a:endParaRPr lang="en-US" altLang="zh-TW" dirty="0"/>
          </a:p>
          <a:p>
            <a:pPr>
              <a:buClr>
                <a:schemeClr val="accent4"/>
              </a:buClr>
            </a:pPr>
            <a:r>
              <a:rPr lang="zh-TW" altLang="en-US" dirty="0"/>
              <a:t>                </a:t>
            </a:r>
            <a:r>
              <a:rPr lang="en-US" altLang="zh-TW" dirty="0"/>
              <a:t>POLARIS</a:t>
            </a:r>
            <a:r>
              <a:rPr lang="zh-TW" altLang="en-US" dirty="0"/>
              <a:t> 移動方向</a:t>
            </a:r>
            <a:r>
              <a:rPr lang="en-US" altLang="zh-TW" dirty="0"/>
              <a:t>(N</a:t>
            </a:r>
            <a:r>
              <a:rPr lang="zh-TW" altLang="en-US" dirty="0"/>
              <a:t>、</a:t>
            </a:r>
            <a:r>
              <a:rPr lang="en-US" altLang="zh-TW" dirty="0"/>
              <a:t>NE</a:t>
            </a:r>
            <a:r>
              <a:rPr lang="zh-TW" altLang="en-US" dirty="0"/>
              <a:t>、</a:t>
            </a:r>
            <a:r>
              <a:rPr lang="en-US" altLang="zh-TW" dirty="0"/>
              <a:t>E</a:t>
            </a:r>
            <a:r>
              <a:rPr lang="zh-TW" altLang="en-US" dirty="0"/>
              <a:t>、</a:t>
            </a:r>
            <a:r>
              <a:rPr lang="en-US" altLang="zh-TW" dirty="0"/>
              <a:t>SE</a:t>
            </a:r>
            <a:r>
              <a:rPr lang="zh-TW" altLang="en-US" dirty="0"/>
              <a:t>、</a:t>
            </a:r>
            <a:r>
              <a:rPr lang="en-US" altLang="zh-TW" dirty="0"/>
              <a:t>S</a:t>
            </a:r>
            <a:r>
              <a:rPr lang="zh-TW" altLang="en-US" dirty="0"/>
              <a:t>、</a:t>
            </a:r>
            <a:r>
              <a:rPr lang="en-US" altLang="zh-TW" dirty="0"/>
              <a:t>SW</a:t>
            </a:r>
            <a:r>
              <a:rPr lang="zh-TW" altLang="en-US" dirty="0"/>
              <a:t>、</a:t>
            </a:r>
            <a:r>
              <a:rPr lang="en-US" altLang="zh-TW" dirty="0"/>
              <a:t>W</a:t>
            </a:r>
            <a:r>
              <a:rPr lang="zh-TW" altLang="en-US" dirty="0"/>
              <a:t>、</a:t>
            </a:r>
            <a:r>
              <a:rPr lang="en-US" altLang="zh-TW" dirty="0"/>
              <a:t>NW)</a:t>
            </a:r>
          </a:p>
          <a:p>
            <a:pPr marL="285750" indent="-285750">
              <a:buClr>
                <a:schemeClr val="accent4"/>
              </a:buClr>
              <a:buFont typeface="Wingdings" panose="05000000000000000000" pitchFamily="2" charset="2"/>
              <a:buChar char="l"/>
            </a:pPr>
            <a:r>
              <a:rPr lang="zh-TW" altLang="en-US" dirty="0"/>
              <a:t>運算速度</a:t>
            </a:r>
            <a:r>
              <a:rPr lang="en-US" altLang="zh-TW" dirty="0"/>
              <a:t>:</a:t>
            </a:r>
            <a:r>
              <a:rPr lang="zh-TW" altLang="en-US" dirty="0"/>
              <a:t> </a:t>
            </a:r>
            <a:r>
              <a:rPr lang="en-US" altLang="zh-TW" dirty="0"/>
              <a:t>POLARIS</a:t>
            </a:r>
            <a:r>
              <a:rPr lang="zh-TW" altLang="en-US" dirty="0"/>
              <a:t> 在速度上較  </a:t>
            </a:r>
            <a:r>
              <a:rPr lang="en-US" altLang="zh-TW" dirty="0"/>
              <a:t>MEPSA</a:t>
            </a:r>
            <a:r>
              <a:rPr lang="zh-TW" altLang="en-US" dirty="0"/>
              <a:t> 慢 </a:t>
            </a:r>
            <a:endParaRPr lang="en-US" altLang="zh-TW" dirty="0"/>
          </a:p>
        </p:txBody>
      </p:sp>
    </p:spTree>
    <p:extLst>
      <p:ext uri="{BB962C8B-B14F-4D97-AF65-F5344CB8AC3E}">
        <p14:creationId xmlns:p14="http://schemas.microsoft.com/office/powerpoint/2010/main" val="3036837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A26BA8C5-49E2-4A21-B8F2-11C4D2F5CC0F}"/>
              </a:ext>
            </a:extLst>
          </p:cNvPr>
          <p:cNvPicPr>
            <a:picLocks noChangeAspect="1"/>
          </p:cNvPicPr>
          <p:nvPr/>
        </p:nvPicPr>
        <p:blipFill>
          <a:blip r:embed="rId2"/>
          <a:stretch>
            <a:fillRect/>
          </a:stretch>
        </p:blipFill>
        <p:spPr>
          <a:xfrm>
            <a:off x="6417996" y="0"/>
            <a:ext cx="5452507" cy="4776186"/>
          </a:xfrm>
          <a:prstGeom prst="rect">
            <a:avLst/>
          </a:prstGeom>
        </p:spPr>
      </p:pic>
      <p:pic>
        <p:nvPicPr>
          <p:cNvPr id="3" name="圖片 2">
            <a:extLst>
              <a:ext uri="{FF2B5EF4-FFF2-40B4-BE49-F238E27FC236}">
                <a16:creationId xmlns:a16="http://schemas.microsoft.com/office/drawing/2014/main" id="{3965A6DA-D2E7-4102-96A5-FEA9B3F226E4}"/>
              </a:ext>
            </a:extLst>
          </p:cNvPr>
          <p:cNvPicPr>
            <a:picLocks noChangeAspect="1"/>
          </p:cNvPicPr>
          <p:nvPr/>
        </p:nvPicPr>
        <p:blipFill>
          <a:blip r:embed="rId3"/>
          <a:stretch>
            <a:fillRect/>
          </a:stretch>
        </p:blipFill>
        <p:spPr>
          <a:xfrm>
            <a:off x="6096000" y="4883366"/>
            <a:ext cx="6096501" cy="1868102"/>
          </a:xfrm>
          <a:prstGeom prst="rect">
            <a:avLst/>
          </a:prstGeom>
        </p:spPr>
      </p:pic>
      <p:pic>
        <p:nvPicPr>
          <p:cNvPr id="4" name="圖片 3">
            <a:extLst>
              <a:ext uri="{FF2B5EF4-FFF2-40B4-BE49-F238E27FC236}">
                <a16:creationId xmlns:a16="http://schemas.microsoft.com/office/drawing/2014/main" id="{E586B18F-16F8-46E9-A035-79BD5D2D463E}"/>
              </a:ext>
            </a:extLst>
          </p:cNvPr>
          <p:cNvPicPr>
            <a:picLocks noChangeAspect="1"/>
          </p:cNvPicPr>
          <p:nvPr/>
        </p:nvPicPr>
        <p:blipFill>
          <a:blip r:embed="rId4"/>
          <a:stretch>
            <a:fillRect/>
          </a:stretch>
        </p:blipFill>
        <p:spPr>
          <a:xfrm>
            <a:off x="0" y="2964773"/>
            <a:ext cx="5585935" cy="3893227"/>
          </a:xfrm>
          <a:prstGeom prst="rect">
            <a:avLst/>
          </a:prstGeom>
        </p:spPr>
      </p:pic>
      <p:pic>
        <p:nvPicPr>
          <p:cNvPr id="5" name="圖片 4">
            <a:extLst>
              <a:ext uri="{FF2B5EF4-FFF2-40B4-BE49-F238E27FC236}">
                <a16:creationId xmlns:a16="http://schemas.microsoft.com/office/drawing/2014/main" id="{7F4EED3E-2657-4FEB-96B6-A452648CB381}"/>
              </a:ext>
            </a:extLst>
          </p:cNvPr>
          <p:cNvPicPr>
            <a:picLocks noChangeAspect="1"/>
          </p:cNvPicPr>
          <p:nvPr/>
        </p:nvPicPr>
        <p:blipFill>
          <a:blip r:embed="rId5"/>
          <a:stretch>
            <a:fillRect/>
          </a:stretch>
        </p:blipFill>
        <p:spPr>
          <a:xfrm>
            <a:off x="1093854" y="0"/>
            <a:ext cx="3547060" cy="3124940"/>
          </a:xfrm>
          <a:prstGeom prst="rect">
            <a:avLst/>
          </a:prstGeom>
        </p:spPr>
      </p:pic>
    </p:spTree>
    <p:extLst>
      <p:ext uri="{BB962C8B-B14F-4D97-AF65-F5344CB8AC3E}">
        <p14:creationId xmlns:p14="http://schemas.microsoft.com/office/powerpoint/2010/main" val="1068160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接點 2">
            <a:extLst>
              <a:ext uri="{FF2B5EF4-FFF2-40B4-BE49-F238E27FC236}">
                <a16:creationId xmlns:a16="http://schemas.microsoft.com/office/drawing/2014/main" id="{4E24072F-B870-49AE-88CA-0C4814168ADA}"/>
              </a:ext>
            </a:extLst>
          </p:cNvPr>
          <p:cNvCxnSpPr>
            <a:cxnSpLocks/>
          </p:cNvCxnSpPr>
          <p:nvPr/>
        </p:nvCxnSpPr>
        <p:spPr>
          <a:xfrm>
            <a:off x="444616" y="1317073"/>
            <a:ext cx="10268125" cy="0"/>
          </a:xfrm>
          <a:prstGeom prst="line">
            <a:avLst/>
          </a:prstGeom>
          <a:ln w="19050">
            <a:solidFill>
              <a:srgbClr val="FF0000"/>
            </a:solidFill>
            <a:prstDash val="dash"/>
          </a:ln>
        </p:spPr>
        <p:style>
          <a:lnRef idx="1">
            <a:schemeClr val="accent4"/>
          </a:lnRef>
          <a:fillRef idx="0">
            <a:schemeClr val="accent4"/>
          </a:fillRef>
          <a:effectRef idx="0">
            <a:schemeClr val="accent4"/>
          </a:effectRef>
          <a:fontRef idx="minor">
            <a:schemeClr val="tx1"/>
          </a:fontRef>
        </p:style>
      </p:cxnSp>
      <p:sp>
        <p:nvSpPr>
          <p:cNvPr id="13" name="文字方塊 12">
            <a:extLst>
              <a:ext uri="{FF2B5EF4-FFF2-40B4-BE49-F238E27FC236}">
                <a16:creationId xmlns:a16="http://schemas.microsoft.com/office/drawing/2014/main" id="{68A46E26-978D-4960-9EC9-EBD75ADE4A40}"/>
              </a:ext>
            </a:extLst>
          </p:cNvPr>
          <p:cNvSpPr txBox="1"/>
          <p:nvPr/>
        </p:nvSpPr>
        <p:spPr>
          <a:xfrm>
            <a:off x="444616" y="460910"/>
            <a:ext cx="3967993" cy="923330"/>
          </a:xfrm>
          <a:prstGeom prst="rect">
            <a:avLst/>
          </a:prstGeom>
          <a:noFill/>
        </p:spPr>
        <p:txBody>
          <a:bodyPr wrap="square" rtlCol="0">
            <a:spAutoFit/>
          </a:bodyPr>
          <a:lstStyle/>
          <a:p>
            <a:r>
              <a:rPr lang="en-US" altLang="zh-TW" sz="5400" dirty="0"/>
              <a:t>Reference</a:t>
            </a:r>
            <a:endParaRPr lang="zh-TW" altLang="en-US" sz="5400" dirty="0"/>
          </a:p>
        </p:txBody>
      </p:sp>
      <p:sp>
        <p:nvSpPr>
          <p:cNvPr id="2" name="文字方塊 1">
            <a:extLst>
              <a:ext uri="{FF2B5EF4-FFF2-40B4-BE49-F238E27FC236}">
                <a16:creationId xmlns:a16="http://schemas.microsoft.com/office/drawing/2014/main" id="{59F85072-57FA-4921-8BA6-A0CC21A497B5}"/>
              </a:ext>
            </a:extLst>
          </p:cNvPr>
          <p:cNvSpPr txBox="1"/>
          <p:nvPr/>
        </p:nvSpPr>
        <p:spPr>
          <a:xfrm>
            <a:off x="553673" y="1526906"/>
            <a:ext cx="9385734" cy="2585323"/>
          </a:xfrm>
          <a:prstGeom prst="rect">
            <a:avLst/>
          </a:prstGeom>
          <a:noFill/>
        </p:spPr>
        <p:txBody>
          <a:bodyPr wrap="square" rtlCol="0">
            <a:spAutoFit/>
          </a:bodyPr>
          <a:lstStyle/>
          <a:p>
            <a:pPr>
              <a:buClr>
                <a:schemeClr val="accent4"/>
              </a:buClr>
            </a:pPr>
            <a:r>
              <a:rPr lang="en-US" altLang="zh-TW" dirty="0"/>
              <a:t>[1] Seitz, Evan and Joachim Frank (2020). POLARIS: path of least action analysis on energy landscapes. </a:t>
            </a:r>
            <a:r>
              <a:rPr lang="en-US" altLang="zh-TW" i="1" dirty="0"/>
              <a:t>Journal of Chemical Information and Modeling</a:t>
            </a:r>
            <a:r>
              <a:rPr lang="en-US" altLang="zh-TW" dirty="0"/>
              <a:t> </a:t>
            </a:r>
            <a:r>
              <a:rPr lang="en-US" altLang="zh-TW" b="1" dirty="0"/>
              <a:t>60</a:t>
            </a:r>
            <a:r>
              <a:rPr lang="en-US" altLang="zh-TW" dirty="0"/>
              <a:t>, 2581-2590. </a:t>
            </a:r>
          </a:p>
          <a:p>
            <a:pPr>
              <a:buClr>
                <a:schemeClr val="accent4"/>
              </a:buClr>
            </a:pPr>
            <a:r>
              <a:rPr lang="en-US" altLang="zh-TW" dirty="0"/>
              <a:t>Code : </a:t>
            </a:r>
            <a:r>
              <a:rPr lang="en-US" altLang="zh-TW" dirty="0">
                <a:hlinkClick r:id="rId2"/>
              </a:rPr>
              <a:t>https://github.com/evanseitz/POLARIS</a:t>
            </a:r>
            <a:endParaRPr lang="en-US" altLang="zh-TW" dirty="0"/>
          </a:p>
          <a:p>
            <a:pPr>
              <a:buClr>
                <a:schemeClr val="accent4"/>
              </a:buClr>
            </a:pPr>
            <a:r>
              <a:rPr lang="en-US" altLang="zh-TW" dirty="0"/>
              <a:t>PDF: </a:t>
            </a:r>
            <a:r>
              <a:rPr lang="en-US" altLang="zh-TW" dirty="0">
                <a:hlinkClick r:id="rId3"/>
              </a:rPr>
              <a:t>https://pubs.acs.org/doi/10.1021/acs.jcim.9b01108</a:t>
            </a:r>
            <a:endParaRPr lang="en-US" altLang="zh-TW" dirty="0"/>
          </a:p>
          <a:p>
            <a:pPr>
              <a:buClr>
                <a:schemeClr val="accent4"/>
              </a:buClr>
            </a:pPr>
            <a:endParaRPr lang="en-US" altLang="zh-TW" dirty="0"/>
          </a:p>
          <a:p>
            <a:pPr>
              <a:buClr>
                <a:schemeClr val="accent4"/>
              </a:buClr>
            </a:pPr>
            <a:r>
              <a:rPr lang="en-US" altLang="zh-TW" dirty="0"/>
              <a:t>[2] Marcos-Alcalde, I., </a:t>
            </a:r>
            <a:r>
              <a:rPr lang="en-US" altLang="zh-TW" dirty="0" err="1"/>
              <a:t>Setoain</a:t>
            </a:r>
            <a:r>
              <a:rPr lang="en-US" altLang="zh-TW" dirty="0"/>
              <a:t>, J., Mendieta-Moreno, J. I., Mendieta, J. and Gómez-</a:t>
            </a:r>
            <a:r>
              <a:rPr lang="en-US" altLang="zh-TW" dirty="0" err="1"/>
              <a:t>Puertas</a:t>
            </a:r>
            <a:r>
              <a:rPr lang="en-US" altLang="zh-TW" dirty="0"/>
              <a:t>, P. (2015). MEPSA: minimum energy pathway analysis for energy landscapes. </a:t>
            </a:r>
            <a:r>
              <a:rPr lang="en-US" altLang="zh-TW" i="1" dirty="0"/>
              <a:t>Bioinformatics</a:t>
            </a:r>
            <a:r>
              <a:rPr lang="en-US" altLang="zh-TW" dirty="0"/>
              <a:t> </a:t>
            </a:r>
            <a:r>
              <a:rPr lang="en-US" altLang="zh-TW" b="1" dirty="0"/>
              <a:t>31</a:t>
            </a:r>
            <a:r>
              <a:rPr lang="en-US" altLang="zh-TW" dirty="0"/>
              <a:t>, 3853-3855.</a:t>
            </a:r>
          </a:p>
          <a:p>
            <a:pPr>
              <a:buClr>
                <a:schemeClr val="accent4"/>
              </a:buClr>
            </a:pPr>
            <a:r>
              <a:rPr lang="en-US" altLang="zh-TW" dirty="0"/>
              <a:t>Code: </a:t>
            </a:r>
            <a:r>
              <a:rPr lang="en-US" altLang="zh-TW" dirty="0">
                <a:hlinkClick r:id="rId4"/>
              </a:rPr>
              <a:t>http://bioweb.cbm.uam.es/software/MEPSA/</a:t>
            </a:r>
            <a:endParaRPr lang="en-US" altLang="zh-TW" dirty="0"/>
          </a:p>
          <a:p>
            <a:pPr>
              <a:buClr>
                <a:schemeClr val="accent4"/>
              </a:buClr>
            </a:pPr>
            <a:r>
              <a:rPr lang="en-US" altLang="zh-TW" dirty="0"/>
              <a:t>PDF: </a:t>
            </a:r>
            <a:r>
              <a:rPr lang="en-US" altLang="zh-TW" dirty="0">
                <a:hlinkClick r:id="rId5"/>
              </a:rPr>
              <a:t>https://academic.oup.com/bioinformatics/article/31/23/3853/208744</a:t>
            </a:r>
            <a:endParaRPr lang="en-US" altLang="zh-TW" dirty="0"/>
          </a:p>
        </p:txBody>
      </p:sp>
    </p:spTree>
    <p:extLst>
      <p:ext uri="{BB962C8B-B14F-4D97-AF65-F5344CB8AC3E}">
        <p14:creationId xmlns:p14="http://schemas.microsoft.com/office/powerpoint/2010/main" val="793970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接點 2">
            <a:extLst>
              <a:ext uri="{FF2B5EF4-FFF2-40B4-BE49-F238E27FC236}">
                <a16:creationId xmlns:a16="http://schemas.microsoft.com/office/drawing/2014/main" id="{4E24072F-B870-49AE-88CA-0C4814168ADA}"/>
              </a:ext>
            </a:extLst>
          </p:cNvPr>
          <p:cNvCxnSpPr>
            <a:cxnSpLocks/>
          </p:cNvCxnSpPr>
          <p:nvPr/>
        </p:nvCxnSpPr>
        <p:spPr>
          <a:xfrm>
            <a:off x="444616" y="1317073"/>
            <a:ext cx="10268125" cy="0"/>
          </a:xfrm>
          <a:prstGeom prst="line">
            <a:avLst/>
          </a:prstGeom>
          <a:ln w="19050">
            <a:prstDash val="dash"/>
          </a:ln>
        </p:spPr>
        <p:style>
          <a:lnRef idx="1">
            <a:schemeClr val="accent2"/>
          </a:lnRef>
          <a:fillRef idx="0">
            <a:schemeClr val="accent2"/>
          </a:fillRef>
          <a:effectRef idx="0">
            <a:schemeClr val="accent2"/>
          </a:effectRef>
          <a:fontRef idx="minor">
            <a:schemeClr val="tx1"/>
          </a:fontRef>
        </p:style>
      </p:cxnSp>
      <p:sp>
        <p:nvSpPr>
          <p:cNvPr id="4" name="文字方塊 3">
            <a:extLst>
              <a:ext uri="{FF2B5EF4-FFF2-40B4-BE49-F238E27FC236}">
                <a16:creationId xmlns:a16="http://schemas.microsoft.com/office/drawing/2014/main" id="{2A9A4220-8451-47C4-AEC4-FBF96CECD96A}"/>
              </a:ext>
            </a:extLst>
          </p:cNvPr>
          <p:cNvSpPr txBox="1"/>
          <p:nvPr/>
        </p:nvSpPr>
        <p:spPr>
          <a:xfrm>
            <a:off x="444616" y="452521"/>
            <a:ext cx="3967993" cy="923330"/>
          </a:xfrm>
          <a:prstGeom prst="rect">
            <a:avLst/>
          </a:prstGeom>
          <a:noFill/>
        </p:spPr>
        <p:txBody>
          <a:bodyPr wrap="square" rtlCol="0">
            <a:spAutoFit/>
          </a:bodyPr>
          <a:lstStyle/>
          <a:p>
            <a:r>
              <a:rPr lang="en-US" altLang="zh-TW" sz="5400" dirty="0"/>
              <a:t>Outline</a:t>
            </a:r>
            <a:endParaRPr lang="zh-TW" altLang="en-US" sz="5400" dirty="0"/>
          </a:p>
        </p:txBody>
      </p:sp>
      <p:sp>
        <p:nvSpPr>
          <p:cNvPr id="2" name="文字方塊 1">
            <a:extLst>
              <a:ext uri="{FF2B5EF4-FFF2-40B4-BE49-F238E27FC236}">
                <a16:creationId xmlns:a16="http://schemas.microsoft.com/office/drawing/2014/main" id="{F0EDBC6C-0B3F-48E7-BAE1-3FE13987BB40}"/>
              </a:ext>
            </a:extLst>
          </p:cNvPr>
          <p:cNvSpPr txBox="1"/>
          <p:nvPr/>
        </p:nvSpPr>
        <p:spPr>
          <a:xfrm>
            <a:off x="817926" y="1821723"/>
            <a:ext cx="8376408" cy="3231654"/>
          </a:xfrm>
          <a:prstGeom prst="rect">
            <a:avLst/>
          </a:prstGeom>
          <a:noFill/>
        </p:spPr>
        <p:txBody>
          <a:bodyPr wrap="square" rtlCol="0">
            <a:spAutoFit/>
          </a:bodyPr>
          <a:lstStyle/>
          <a:p>
            <a:pPr marL="285750" indent="-285750">
              <a:lnSpc>
                <a:spcPct val="130000"/>
              </a:lnSpc>
              <a:buClr>
                <a:schemeClr val="accent4"/>
              </a:buClr>
              <a:buFont typeface="Wingdings" panose="05000000000000000000" pitchFamily="2" charset="2"/>
              <a:buChar char="u"/>
            </a:pPr>
            <a:r>
              <a:rPr lang="en-US" altLang="zh-TW" sz="2400" dirty="0">
                <a:latin typeface="+mn-ea"/>
              </a:rPr>
              <a:t>POLARIS: Path of Least Action Analysis on Energy Landscapes</a:t>
            </a:r>
          </a:p>
          <a:p>
            <a:pPr marL="285750" indent="-285750">
              <a:lnSpc>
                <a:spcPct val="130000"/>
              </a:lnSpc>
              <a:buClr>
                <a:schemeClr val="accent4"/>
              </a:buClr>
              <a:buFont typeface="Wingdings" panose="05000000000000000000" pitchFamily="2" charset="2"/>
              <a:buChar char="u"/>
            </a:pPr>
            <a:r>
              <a:rPr lang="en-US" altLang="zh-TW" sz="2400" dirty="0">
                <a:latin typeface="+mn-ea"/>
              </a:rPr>
              <a:t>MEPSA:</a:t>
            </a:r>
            <a:r>
              <a:rPr lang="zh-TW" altLang="en-US" sz="2400" dirty="0">
                <a:latin typeface="+mn-ea"/>
              </a:rPr>
              <a:t> </a:t>
            </a:r>
            <a:r>
              <a:rPr lang="en-US" altLang="zh-TW" sz="2400" dirty="0">
                <a:latin typeface="+mn-ea"/>
              </a:rPr>
              <a:t>minimum energy pathway analysis for energy landscapes</a:t>
            </a:r>
          </a:p>
          <a:p>
            <a:pPr marL="285750" indent="-285750">
              <a:lnSpc>
                <a:spcPct val="130000"/>
              </a:lnSpc>
              <a:buClr>
                <a:schemeClr val="accent4"/>
              </a:buClr>
              <a:buFont typeface="Wingdings" panose="05000000000000000000" pitchFamily="2" charset="2"/>
              <a:buChar char="u"/>
            </a:pPr>
            <a:r>
              <a:rPr lang="en-US" altLang="zh-TW" sz="2400" dirty="0">
                <a:latin typeface="+mn-ea"/>
              </a:rPr>
              <a:t>POLARIS </a:t>
            </a:r>
            <a:r>
              <a:rPr lang="zh-TW" altLang="en-US" sz="2400" dirty="0">
                <a:latin typeface="+mn-ea"/>
              </a:rPr>
              <a:t>與 </a:t>
            </a:r>
            <a:r>
              <a:rPr lang="en-US" altLang="zh-TW" sz="2400" dirty="0">
                <a:latin typeface="+mn-ea"/>
              </a:rPr>
              <a:t>MEPSA</a:t>
            </a:r>
            <a:r>
              <a:rPr lang="zh-TW" altLang="en-US" sz="2400" dirty="0">
                <a:latin typeface="+mn-ea"/>
              </a:rPr>
              <a:t> 比較</a:t>
            </a:r>
            <a:endParaRPr lang="en-US" altLang="zh-TW" sz="2400" dirty="0">
              <a:latin typeface="+mn-ea"/>
            </a:endParaRPr>
          </a:p>
          <a:p>
            <a:pPr marL="285750" indent="-285750">
              <a:buClr>
                <a:schemeClr val="accent2">
                  <a:lumMod val="50000"/>
                </a:schemeClr>
              </a:buClr>
              <a:buFont typeface="Wingdings" panose="05000000000000000000" pitchFamily="2" charset="2"/>
              <a:buChar char="u"/>
            </a:pPr>
            <a:endParaRPr lang="en-US" altLang="zh-TW" sz="2400" dirty="0"/>
          </a:p>
          <a:p>
            <a:pPr marL="285750" indent="-285750">
              <a:buClr>
                <a:schemeClr val="accent2">
                  <a:lumMod val="50000"/>
                </a:schemeClr>
              </a:buClr>
              <a:buFont typeface="Wingdings" panose="05000000000000000000" pitchFamily="2" charset="2"/>
              <a:buChar char="u"/>
            </a:pPr>
            <a:endParaRPr lang="zh-TW" altLang="en-US" sz="2400" dirty="0"/>
          </a:p>
        </p:txBody>
      </p:sp>
    </p:spTree>
    <p:extLst>
      <p:ext uri="{BB962C8B-B14F-4D97-AF65-F5344CB8AC3E}">
        <p14:creationId xmlns:p14="http://schemas.microsoft.com/office/powerpoint/2010/main" val="2449940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99256A13-5166-4260-9F18-76E6620F0407}"/>
              </a:ext>
            </a:extLst>
          </p:cNvPr>
          <p:cNvSpPr txBox="1"/>
          <p:nvPr/>
        </p:nvSpPr>
        <p:spPr>
          <a:xfrm>
            <a:off x="841259" y="4878165"/>
            <a:ext cx="8145710" cy="369332"/>
          </a:xfrm>
          <a:prstGeom prst="rect">
            <a:avLst/>
          </a:prstGeom>
          <a:noFill/>
        </p:spPr>
        <p:txBody>
          <a:bodyPr wrap="square" rtlCol="0">
            <a:spAutoFit/>
          </a:bodyPr>
          <a:lstStyle/>
          <a:p>
            <a:pPr marL="285750" indent="-285750">
              <a:buClr>
                <a:schemeClr val="accent5"/>
              </a:buClr>
              <a:buFont typeface="Arial" panose="020B0604020202020204" pitchFamily="34" charset="0"/>
              <a:buChar char="•"/>
            </a:pPr>
            <a:r>
              <a:rPr lang="zh-TW" altLang="en-US" dirty="0"/>
              <a:t>目的 </a:t>
            </a:r>
            <a:r>
              <a:rPr lang="en-US" altLang="zh-TW" dirty="0"/>
              <a:t>:</a:t>
            </a:r>
            <a:r>
              <a:rPr lang="zh-TW" altLang="en-US" dirty="0"/>
              <a:t> 透過 </a:t>
            </a:r>
            <a:r>
              <a:rPr lang="en-US" altLang="zh-TW" dirty="0"/>
              <a:t>Energy Landscapes</a:t>
            </a:r>
            <a:r>
              <a:rPr lang="zh-TW" altLang="en-US" dirty="0"/>
              <a:t> 去尋找分子可能的移動路徑</a:t>
            </a:r>
          </a:p>
        </p:txBody>
      </p:sp>
      <p:pic>
        <p:nvPicPr>
          <p:cNvPr id="3" name="圖片 2">
            <a:extLst>
              <a:ext uri="{FF2B5EF4-FFF2-40B4-BE49-F238E27FC236}">
                <a16:creationId xmlns:a16="http://schemas.microsoft.com/office/drawing/2014/main" id="{6E8C11C3-4392-4795-AA8C-23B815C24C8E}"/>
              </a:ext>
            </a:extLst>
          </p:cNvPr>
          <p:cNvPicPr>
            <a:picLocks noChangeAspect="1"/>
          </p:cNvPicPr>
          <p:nvPr/>
        </p:nvPicPr>
        <p:blipFill>
          <a:blip r:embed="rId2"/>
          <a:stretch>
            <a:fillRect/>
          </a:stretch>
        </p:blipFill>
        <p:spPr>
          <a:xfrm>
            <a:off x="6258626" y="1273083"/>
            <a:ext cx="5421647" cy="2983163"/>
          </a:xfrm>
          <a:prstGeom prst="rect">
            <a:avLst/>
          </a:prstGeom>
        </p:spPr>
      </p:pic>
      <p:sp>
        <p:nvSpPr>
          <p:cNvPr id="5" name="文字方塊 4">
            <a:extLst>
              <a:ext uri="{FF2B5EF4-FFF2-40B4-BE49-F238E27FC236}">
                <a16:creationId xmlns:a16="http://schemas.microsoft.com/office/drawing/2014/main" id="{879887D6-E4B3-4552-8BB5-3489D148AA75}"/>
              </a:ext>
            </a:extLst>
          </p:cNvPr>
          <p:cNvSpPr txBox="1"/>
          <p:nvPr/>
        </p:nvSpPr>
        <p:spPr>
          <a:xfrm>
            <a:off x="841259" y="1610503"/>
            <a:ext cx="5092117" cy="2308324"/>
          </a:xfrm>
          <a:prstGeom prst="rect">
            <a:avLst/>
          </a:prstGeom>
          <a:noFill/>
        </p:spPr>
        <p:txBody>
          <a:bodyPr wrap="square" rtlCol="0">
            <a:spAutoFit/>
          </a:bodyPr>
          <a:lstStyle/>
          <a:p>
            <a:r>
              <a:rPr lang="en-US" altLang="zh-TW" dirty="0"/>
              <a:t>Energy Landscapes</a:t>
            </a:r>
            <a:r>
              <a:rPr lang="zh-TW" altLang="en-US" dirty="0"/>
              <a:t> 能夠提供系統在狀態空間中配置的完整映射，丘陵和山谷以拓樸學方法表示其能量。當分子受到撞擊會產生移動，形成一條路徑，此條路徑可能性取決於周圍的兩個最高能量峰，以及沿著該路徑的多種中間狀態所產生的總積分能量，這觀念取決於</a:t>
            </a:r>
            <a:r>
              <a:rPr lang="en-US" altLang="zh-TW" dirty="0" err="1"/>
              <a:t>Maupertuis</a:t>
            </a:r>
            <a:r>
              <a:rPr lang="zh-TW" altLang="en-US" dirty="0"/>
              <a:t> 的最小移動原則，定義在連接兩個指定點的所有可用路徑中選擇路徑的自然趨勢，最終使其作用最小化。</a:t>
            </a:r>
          </a:p>
        </p:txBody>
      </p:sp>
    </p:spTree>
    <p:extLst>
      <p:ext uri="{BB962C8B-B14F-4D97-AF65-F5344CB8AC3E}">
        <p14:creationId xmlns:p14="http://schemas.microsoft.com/office/powerpoint/2010/main" val="3596924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接點 2">
            <a:extLst>
              <a:ext uri="{FF2B5EF4-FFF2-40B4-BE49-F238E27FC236}">
                <a16:creationId xmlns:a16="http://schemas.microsoft.com/office/drawing/2014/main" id="{4E24072F-B870-49AE-88CA-0C4814168ADA}"/>
              </a:ext>
            </a:extLst>
          </p:cNvPr>
          <p:cNvCxnSpPr>
            <a:cxnSpLocks/>
          </p:cNvCxnSpPr>
          <p:nvPr/>
        </p:nvCxnSpPr>
        <p:spPr>
          <a:xfrm>
            <a:off x="444616" y="1317073"/>
            <a:ext cx="10268125" cy="0"/>
          </a:xfrm>
          <a:prstGeom prst="line">
            <a:avLst/>
          </a:prstGeom>
          <a:ln w="19050">
            <a:prstDash val="dash"/>
          </a:ln>
        </p:spPr>
        <p:style>
          <a:lnRef idx="1">
            <a:schemeClr val="accent2"/>
          </a:lnRef>
          <a:fillRef idx="0">
            <a:schemeClr val="accent2"/>
          </a:fillRef>
          <a:effectRef idx="0">
            <a:schemeClr val="accent2"/>
          </a:effectRef>
          <a:fontRef idx="minor">
            <a:schemeClr val="tx1"/>
          </a:fontRef>
        </p:style>
      </p:cxnSp>
      <p:sp>
        <p:nvSpPr>
          <p:cNvPr id="4" name="文字方塊 3">
            <a:extLst>
              <a:ext uri="{FF2B5EF4-FFF2-40B4-BE49-F238E27FC236}">
                <a16:creationId xmlns:a16="http://schemas.microsoft.com/office/drawing/2014/main" id="{2A9A4220-8451-47C4-AEC4-FBF96CECD96A}"/>
              </a:ext>
            </a:extLst>
          </p:cNvPr>
          <p:cNvSpPr txBox="1"/>
          <p:nvPr/>
        </p:nvSpPr>
        <p:spPr>
          <a:xfrm>
            <a:off x="444616" y="452521"/>
            <a:ext cx="3967993" cy="923330"/>
          </a:xfrm>
          <a:prstGeom prst="rect">
            <a:avLst/>
          </a:prstGeom>
          <a:noFill/>
        </p:spPr>
        <p:txBody>
          <a:bodyPr wrap="square" rtlCol="0">
            <a:spAutoFit/>
          </a:bodyPr>
          <a:lstStyle/>
          <a:p>
            <a:r>
              <a:rPr lang="en-US" altLang="zh-TW" sz="5400" dirty="0"/>
              <a:t>Method</a:t>
            </a:r>
            <a:endParaRPr lang="zh-TW" altLang="en-US" sz="5400" dirty="0"/>
          </a:p>
        </p:txBody>
      </p:sp>
      <p:graphicFrame>
        <p:nvGraphicFramePr>
          <p:cNvPr id="5" name="資料庫圖表 4">
            <a:extLst>
              <a:ext uri="{FF2B5EF4-FFF2-40B4-BE49-F238E27FC236}">
                <a16:creationId xmlns:a16="http://schemas.microsoft.com/office/drawing/2014/main" id="{5EC0706A-80ED-4FE9-B4E2-4C785B373013}"/>
              </a:ext>
            </a:extLst>
          </p:cNvPr>
          <p:cNvGraphicFramePr/>
          <p:nvPr>
            <p:extLst>
              <p:ext uri="{D42A27DB-BD31-4B8C-83A1-F6EECF244321}">
                <p14:modId xmlns:p14="http://schemas.microsoft.com/office/powerpoint/2010/main" val="3471678439"/>
              </p:ext>
            </p:extLst>
          </p:nvPr>
        </p:nvGraphicFramePr>
        <p:xfrm>
          <a:off x="804626" y="1711410"/>
          <a:ext cx="8128000" cy="18197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469E30E6-2066-4011-8631-F7CE3B0150D7}"/>
                  </a:ext>
                </a:extLst>
              </p:cNvPr>
              <p:cNvSpPr txBox="1"/>
              <p:nvPr/>
            </p:nvSpPr>
            <p:spPr>
              <a:xfrm>
                <a:off x="804626" y="4390088"/>
                <a:ext cx="8380602" cy="1200329"/>
              </a:xfrm>
              <a:prstGeom prst="rect">
                <a:avLst/>
              </a:prstGeom>
              <a:noFill/>
            </p:spPr>
            <p:txBody>
              <a:bodyPr wrap="square" rtlCol="0">
                <a:spAutoFit/>
              </a:bodyPr>
              <a:lstStyle/>
              <a:p>
                <a:r>
                  <a:rPr lang="zh-TW" altLang="en-US" dirty="0"/>
                  <a:t>限制條件</a:t>
                </a:r>
                <a:r>
                  <a:rPr lang="en-US" altLang="zh-TW" dirty="0"/>
                  <a:t>:</a:t>
                </a:r>
              </a:p>
              <a:p>
                <a:r>
                  <a:rPr lang="zh-TW" altLang="en-US" dirty="0"/>
                  <a:t>確保圖片大小為 </a:t>
                </a:r>
                <a14:m>
                  <m:oMath xmlns:m="http://schemas.openxmlformats.org/officeDocument/2006/math">
                    <m:sSup>
                      <m:sSupPr>
                        <m:ctrlPr>
                          <a:rPr lang="en-US" altLang="zh-TW" i="1" smtClean="0">
                            <a:latin typeface="Cambria Math" panose="02040503050406030204" pitchFamily="18" charset="0"/>
                          </a:rPr>
                        </m:ctrlPr>
                      </m:sSupPr>
                      <m:e>
                        <m:r>
                          <a:rPr lang="en-US" altLang="zh-TW" i="1">
                            <a:latin typeface="Cambria Math" panose="02040503050406030204" pitchFamily="18" charset="0"/>
                          </a:rPr>
                          <m:t>2</m:t>
                        </m:r>
                      </m:e>
                      <m:sup>
                        <m:r>
                          <a:rPr lang="en-US" altLang="zh-TW" b="0" i="1" smtClean="0">
                            <a:latin typeface="Cambria Math" panose="02040503050406030204" pitchFamily="18" charset="0"/>
                          </a:rPr>
                          <m:t>𝑥</m:t>
                        </m:r>
                      </m:sup>
                    </m:sSup>
                    <m:r>
                      <a:rPr lang="en-US" altLang="zh-TW" i="1" smtClean="0">
                        <a:latin typeface="Cambria Math" panose="02040503050406030204" pitchFamily="18" charset="0"/>
                        <a:ea typeface="Cambria Math" panose="02040503050406030204" pitchFamily="18" charset="0"/>
                      </a:rPr>
                      <m:t>×</m:t>
                    </m:r>
                  </m:oMath>
                </a14:m>
                <a:r>
                  <a:rPr lang="en-US" altLang="zh-TW" dirty="0"/>
                  <a:t> </a:t>
                </a:r>
                <a14:m>
                  <m:oMath xmlns:m="http://schemas.openxmlformats.org/officeDocument/2006/math">
                    <m:sSup>
                      <m:sSupPr>
                        <m:ctrlPr>
                          <a:rPr lang="en-US" altLang="zh-TW" i="1">
                            <a:latin typeface="Cambria Math" panose="02040503050406030204" pitchFamily="18" charset="0"/>
                          </a:rPr>
                        </m:ctrlPr>
                      </m:sSupPr>
                      <m:e>
                        <m:r>
                          <a:rPr lang="en-US" altLang="zh-TW" i="1">
                            <a:latin typeface="Cambria Math" panose="02040503050406030204" pitchFamily="18" charset="0"/>
                          </a:rPr>
                          <m:t>2</m:t>
                        </m:r>
                      </m:e>
                      <m:sup>
                        <m:r>
                          <a:rPr lang="en-US" altLang="zh-TW" i="1">
                            <a:latin typeface="Cambria Math" panose="02040503050406030204" pitchFamily="18" charset="0"/>
                          </a:rPr>
                          <m:t>𝑥</m:t>
                        </m:r>
                      </m:sup>
                    </m:sSup>
                    <m:r>
                      <a:rPr lang="en-US" altLang="zh-TW" i="1">
                        <a:latin typeface="Cambria Math" panose="02040503050406030204" pitchFamily="18" charset="0"/>
                      </a:rPr>
                      <m:t> </m:t>
                    </m:r>
                  </m:oMath>
                </a14:m>
                <a:endParaRPr lang="en-US" altLang="zh-TW" dirty="0"/>
              </a:p>
              <a:p>
                <a:r>
                  <a:rPr lang="en-US" altLang="zh-TW" dirty="0"/>
                  <a:t>(</a:t>
                </a:r>
                <a:r>
                  <a:rPr lang="zh-TW" altLang="en-US" dirty="0"/>
                  <a:t>例如</a:t>
                </a:r>
                <a:r>
                  <a:rPr lang="en-US" altLang="zh-TW" dirty="0"/>
                  <a:t>:</a:t>
                </a:r>
                <a:r>
                  <a:rPr lang="zh-TW" altLang="en-US" dirty="0"/>
                  <a:t> 圖片大小為 </a:t>
                </a:r>
                <a14:m>
                  <m:oMath xmlns:m="http://schemas.openxmlformats.org/officeDocument/2006/math">
                    <m:r>
                      <a:rPr lang="en-US" altLang="zh-TW" i="1" dirty="0">
                        <a:latin typeface="Cambria Math" panose="02040503050406030204" pitchFamily="18" charset="0"/>
                      </a:rPr>
                      <m:t>7</m:t>
                    </m:r>
                    <m:r>
                      <a:rPr lang="en-US" altLang="zh-TW" i="1" dirty="0" smtClean="0">
                        <a:latin typeface="Cambria Math" panose="02040503050406030204" pitchFamily="18" charset="0"/>
                      </a:rPr>
                      <m:t>0</m:t>
                    </m:r>
                    <m:r>
                      <a:rPr lang="en-US" altLang="zh-TW" i="1" dirty="0" smtClean="0">
                        <a:latin typeface="Cambria Math" panose="02040503050406030204" pitchFamily="18" charset="0"/>
                        <a:ea typeface="Cambria Math" panose="02040503050406030204" pitchFamily="18" charset="0"/>
                      </a:rPr>
                      <m:t>×</m:t>
                    </m:r>
                    <m:r>
                      <a:rPr lang="en-US" altLang="zh-TW" i="1" dirty="0">
                        <a:latin typeface="Cambria Math" panose="02040503050406030204" pitchFamily="18" charset="0"/>
                        <a:ea typeface="Cambria Math" panose="02040503050406030204" pitchFamily="18" charset="0"/>
                      </a:rPr>
                      <m:t>7</m:t>
                    </m:r>
                    <m:r>
                      <a:rPr lang="en-US" altLang="zh-TW" i="1" dirty="0" smtClean="0">
                        <a:latin typeface="Cambria Math" panose="02040503050406030204" pitchFamily="18" charset="0"/>
                        <a:ea typeface="Cambria Math" panose="02040503050406030204" pitchFamily="18" charset="0"/>
                      </a:rPr>
                      <m:t>0</m:t>
                    </m:r>
                  </m:oMath>
                </a14:m>
                <a:r>
                  <a:rPr lang="zh-TW" altLang="en-US" dirty="0"/>
                  <a:t>，則需要建立 </a:t>
                </a:r>
                <a14:m>
                  <m:oMath xmlns:m="http://schemas.openxmlformats.org/officeDocument/2006/math">
                    <m:sSup>
                      <m:sSupPr>
                        <m:ctrlPr>
                          <a:rPr lang="en-US" altLang="zh-TW" i="1">
                            <a:latin typeface="Cambria Math" panose="02040503050406030204" pitchFamily="18" charset="0"/>
                          </a:rPr>
                        </m:ctrlPr>
                      </m:sSupPr>
                      <m:e>
                        <m:r>
                          <a:rPr lang="en-US" altLang="zh-TW" i="1">
                            <a:latin typeface="Cambria Math" panose="02040503050406030204" pitchFamily="18" charset="0"/>
                          </a:rPr>
                          <m:t>2</m:t>
                        </m:r>
                      </m:e>
                      <m:sup>
                        <m:r>
                          <a:rPr lang="en-US" altLang="zh-TW" i="1">
                            <a:latin typeface="Cambria Math" panose="02040503050406030204" pitchFamily="18" charset="0"/>
                          </a:rPr>
                          <m:t>7</m:t>
                        </m:r>
                      </m:sup>
                    </m:sSup>
                    <m:r>
                      <a:rPr lang="en-US" altLang="zh-TW" i="1">
                        <a:latin typeface="Cambria Math" panose="02040503050406030204" pitchFamily="18" charset="0"/>
                        <a:ea typeface="Cambria Math" panose="02040503050406030204" pitchFamily="18" charset="0"/>
                      </a:rPr>
                      <m:t>×</m:t>
                    </m:r>
                  </m:oMath>
                </a14:m>
                <a:r>
                  <a:rPr lang="en-US" altLang="zh-TW" dirty="0"/>
                  <a:t> </a:t>
                </a:r>
                <a14:m>
                  <m:oMath xmlns:m="http://schemas.openxmlformats.org/officeDocument/2006/math">
                    <m:sSup>
                      <m:sSupPr>
                        <m:ctrlPr>
                          <a:rPr lang="en-US" altLang="zh-TW" i="1">
                            <a:latin typeface="Cambria Math" panose="02040503050406030204" pitchFamily="18" charset="0"/>
                          </a:rPr>
                        </m:ctrlPr>
                      </m:sSupPr>
                      <m:e>
                        <m:r>
                          <a:rPr lang="en-US" altLang="zh-TW" i="1">
                            <a:latin typeface="Cambria Math" panose="02040503050406030204" pitchFamily="18" charset="0"/>
                          </a:rPr>
                          <m:t>2</m:t>
                        </m:r>
                      </m:e>
                      <m:sup>
                        <m:r>
                          <a:rPr lang="en-US" altLang="zh-TW" i="1">
                            <a:latin typeface="Cambria Math" panose="02040503050406030204" pitchFamily="18" charset="0"/>
                          </a:rPr>
                          <m:t>7</m:t>
                        </m:r>
                      </m:sup>
                    </m:sSup>
                  </m:oMath>
                </a14:m>
                <a:r>
                  <a:rPr lang="zh-TW" altLang="en-US" dirty="0"/>
                  <a:t>，多餘的空間可填入最高的能量值</a:t>
                </a:r>
                <a:r>
                  <a:rPr lang="en-US" altLang="zh-TW" dirty="0"/>
                  <a:t>)</a:t>
                </a:r>
                <a:r>
                  <a:rPr lang="zh-TW" altLang="en-US" dirty="0"/>
                  <a:t>   </a:t>
                </a:r>
              </a:p>
            </p:txBody>
          </p:sp>
        </mc:Choice>
        <mc:Fallback xmlns="">
          <p:sp>
            <p:nvSpPr>
              <p:cNvPr id="6" name="文字方塊 5">
                <a:extLst>
                  <a:ext uri="{FF2B5EF4-FFF2-40B4-BE49-F238E27FC236}">
                    <a16:creationId xmlns:a16="http://schemas.microsoft.com/office/drawing/2014/main" id="{469E30E6-2066-4011-8631-F7CE3B0150D7}"/>
                  </a:ext>
                </a:extLst>
              </p:cNvPr>
              <p:cNvSpPr txBox="1">
                <a:spLocks noRot="1" noChangeAspect="1" noMove="1" noResize="1" noEditPoints="1" noAdjustHandles="1" noChangeArrowheads="1" noChangeShapeType="1" noTextEdit="1"/>
              </p:cNvSpPr>
              <p:nvPr/>
            </p:nvSpPr>
            <p:spPr>
              <a:xfrm>
                <a:off x="804626" y="4390088"/>
                <a:ext cx="8380602" cy="1200329"/>
              </a:xfrm>
              <a:prstGeom prst="rect">
                <a:avLst/>
              </a:prstGeom>
              <a:blipFill>
                <a:blip r:embed="rId7"/>
                <a:stretch>
                  <a:fillRect l="-655" t="-2538" b="-7614"/>
                </a:stretch>
              </a:blipFill>
            </p:spPr>
            <p:txBody>
              <a:bodyPr/>
              <a:lstStyle/>
              <a:p>
                <a:r>
                  <a:rPr lang="zh-TW" altLang="en-US">
                    <a:noFill/>
                  </a:rPr>
                  <a:t> </a:t>
                </a:r>
              </a:p>
            </p:txBody>
          </p:sp>
        </mc:Fallback>
      </mc:AlternateContent>
      <p:sp>
        <p:nvSpPr>
          <p:cNvPr id="11" name="箭號: 弧形左彎 10">
            <a:extLst>
              <a:ext uri="{FF2B5EF4-FFF2-40B4-BE49-F238E27FC236}">
                <a16:creationId xmlns:a16="http://schemas.microsoft.com/office/drawing/2014/main" id="{17CDC5D2-B781-4515-A4D5-3AFE883A1A4F}"/>
              </a:ext>
            </a:extLst>
          </p:cNvPr>
          <p:cNvSpPr/>
          <p:nvPr/>
        </p:nvSpPr>
        <p:spPr>
          <a:xfrm rot="5400000">
            <a:off x="4587594" y="2523299"/>
            <a:ext cx="696286" cy="1990625"/>
          </a:xfrm>
          <a:prstGeom prst="curved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2151016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接點 2">
            <a:extLst>
              <a:ext uri="{FF2B5EF4-FFF2-40B4-BE49-F238E27FC236}">
                <a16:creationId xmlns:a16="http://schemas.microsoft.com/office/drawing/2014/main" id="{4E24072F-B870-49AE-88CA-0C4814168ADA}"/>
              </a:ext>
            </a:extLst>
          </p:cNvPr>
          <p:cNvCxnSpPr>
            <a:cxnSpLocks/>
          </p:cNvCxnSpPr>
          <p:nvPr/>
        </p:nvCxnSpPr>
        <p:spPr>
          <a:xfrm>
            <a:off x="444616" y="1317073"/>
            <a:ext cx="10268125" cy="0"/>
          </a:xfrm>
          <a:prstGeom prst="line">
            <a:avLst/>
          </a:prstGeom>
          <a:ln w="19050">
            <a:prstDash val="dash"/>
          </a:ln>
        </p:spPr>
        <p:style>
          <a:lnRef idx="1">
            <a:schemeClr val="accent2"/>
          </a:lnRef>
          <a:fillRef idx="0">
            <a:schemeClr val="accent2"/>
          </a:fillRef>
          <a:effectRef idx="0">
            <a:schemeClr val="accent2"/>
          </a:effectRef>
          <a:fontRef idx="minor">
            <a:schemeClr val="tx1"/>
          </a:fontRef>
        </p:style>
      </p:cxnSp>
      <p:sp>
        <p:nvSpPr>
          <p:cNvPr id="4" name="文字方塊 3">
            <a:extLst>
              <a:ext uri="{FF2B5EF4-FFF2-40B4-BE49-F238E27FC236}">
                <a16:creationId xmlns:a16="http://schemas.microsoft.com/office/drawing/2014/main" id="{2A9A4220-8451-47C4-AEC4-FBF96CECD96A}"/>
              </a:ext>
            </a:extLst>
          </p:cNvPr>
          <p:cNvSpPr txBox="1"/>
          <p:nvPr/>
        </p:nvSpPr>
        <p:spPr>
          <a:xfrm>
            <a:off x="358647" y="100828"/>
            <a:ext cx="5651384" cy="1284454"/>
          </a:xfrm>
          <a:prstGeom prst="rect">
            <a:avLst/>
          </a:prstGeom>
          <a:noFill/>
        </p:spPr>
        <p:txBody>
          <a:bodyPr wrap="square" rtlCol="0">
            <a:spAutoFit/>
          </a:bodyPr>
          <a:lstStyle/>
          <a:p>
            <a:pPr>
              <a:lnSpc>
                <a:spcPct val="80000"/>
              </a:lnSpc>
            </a:pPr>
            <a:r>
              <a:rPr lang="en-US" altLang="zh-TW" sz="4800" dirty="0"/>
              <a:t>Image </a:t>
            </a:r>
          </a:p>
          <a:p>
            <a:pPr>
              <a:lnSpc>
                <a:spcPct val="80000"/>
              </a:lnSpc>
            </a:pPr>
            <a:r>
              <a:rPr lang="en-US" altLang="zh-TW" sz="4800" dirty="0"/>
              <a:t>Segmentation</a:t>
            </a:r>
            <a:endParaRPr lang="zh-TW" altLang="en-US" sz="4800" dirty="0"/>
          </a:p>
        </p:txBody>
      </p:sp>
      <p:pic>
        <p:nvPicPr>
          <p:cNvPr id="2" name="圖片 1">
            <a:extLst>
              <a:ext uri="{FF2B5EF4-FFF2-40B4-BE49-F238E27FC236}">
                <a16:creationId xmlns:a16="http://schemas.microsoft.com/office/drawing/2014/main" id="{48FE4242-2D7C-41B4-AC15-9ECDFE52125E}"/>
              </a:ext>
            </a:extLst>
          </p:cNvPr>
          <p:cNvPicPr>
            <a:picLocks noChangeAspect="1"/>
          </p:cNvPicPr>
          <p:nvPr/>
        </p:nvPicPr>
        <p:blipFill>
          <a:blip r:embed="rId2"/>
          <a:stretch>
            <a:fillRect/>
          </a:stretch>
        </p:blipFill>
        <p:spPr>
          <a:xfrm>
            <a:off x="4928294" y="0"/>
            <a:ext cx="7263706" cy="6858000"/>
          </a:xfrm>
          <a:prstGeom prst="rect">
            <a:avLst/>
          </a:prstGeom>
        </p:spPr>
      </p:pic>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17011DBC-F6E4-4315-B2F7-EAE3B262628E}"/>
                  </a:ext>
                </a:extLst>
              </p:cNvPr>
              <p:cNvSpPr txBox="1"/>
              <p:nvPr/>
            </p:nvSpPr>
            <p:spPr>
              <a:xfrm>
                <a:off x="358647" y="1512555"/>
                <a:ext cx="4862030" cy="3586366"/>
              </a:xfrm>
              <a:prstGeom prst="rect">
                <a:avLst/>
              </a:prstGeom>
              <a:noFill/>
            </p:spPr>
            <p:txBody>
              <a:bodyPr wrap="square" rtlCol="0">
                <a:spAutoFit/>
              </a:bodyPr>
              <a:lstStyle/>
              <a:p>
                <a:r>
                  <a:rPr lang="en-US" altLang="zh-TW" dirty="0">
                    <a:latin typeface="+mj-ea"/>
                    <a:ea typeface="+mj-ea"/>
                  </a:rPr>
                  <a:t>Image </a:t>
                </a:r>
                <a:r>
                  <a:rPr lang="zh-TW" altLang="en-US" dirty="0">
                    <a:latin typeface="+mj-ea"/>
                    <a:ea typeface="+mj-ea"/>
                  </a:rPr>
                  <a:t> </a:t>
                </a:r>
                <a:r>
                  <a:rPr lang="en-US" altLang="zh-TW" dirty="0">
                    <a:latin typeface="+mj-ea"/>
                    <a:ea typeface="+mj-ea"/>
                  </a:rPr>
                  <a:t>Segmentation</a:t>
                </a:r>
                <a:r>
                  <a:rPr lang="zh-TW" altLang="en-US" dirty="0">
                    <a:latin typeface="+mj-ea"/>
                    <a:ea typeface="+mj-ea"/>
                  </a:rPr>
                  <a:t> 是將圖片切割成多個大小相等的正方形並記錄每個區域內局部最小能量值的坐標。</a:t>
                </a:r>
                <a:endParaRPr lang="en-US" altLang="zh-TW" dirty="0">
                  <a:latin typeface="+mj-ea"/>
                  <a:ea typeface="+mj-ea"/>
                </a:endParaRPr>
              </a:p>
              <a:p>
                <a:r>
                  <a:rPr lang="en-US" altLang="zh-TW" dirty="0">
                    <a:latin typeface="+mj-ea"/>
                    <a:ea typeface="+mj-ea"/>
                  </a:rPr>
                  <a:t>--</a:t>
                </a:r>
                <a:r>
                  <a:rPr lang="zh-TW" altLang="en-US" dirty="0">
                    <a:latin typeface="+mj-ea"/>
                    <a:ea typeface="+mj-ea"/>
                  </a:rPr>
                  <a:t>每個區塊只有一個最小值的點，若同時有</a:t>
                </a:r>
                <a:r>
                  <a:rPr lang="en-US" altLang="zh-TW" dirty="0">
                    <a:latin typeface="+mj-ea"/>
                    <a:ea typeface="+mj-ea"/>
                  </a:rPr>
                  <a:t>2</a:t>
                </a:r>
                <a:r>
                  <a:rPr lang="zh-TW" altLang="en-US" dirty="0">
                    <a:latin typeface="+mj-ea"/>
                    <a:ea typeface="+mj-ea"/>
                  </a:rPr>
                  <a:t>個  </a:t>
                </a:r>
                <a:r>
                  <a:rPr lang="zh-TW" altLang="en-US" dirty="0">
                    <a:latin typeface="+mj-ea"/>
                  </a:rPr>
                  <a:t>最小值，在之後的切割區塊也會被記錄</a:t>
                </a:r>
                <a:endParaRPr lang="en-US" altLang="zh-TW" dirty="0">
                  <a:latin typeface="+mj-ea"/>
                </a:endParaRPr>
              </a:p>
              <a:p>
                <a:r>
                  <a:rPr lang="en-US" altLang="zh-TW" dirty="0">
                    <a:latin typeface="+mj-ea"/>
                    <a:ea typeface="+mj-ea"/>
                  </a:rPr>
                  <a:t>--</a:t>
                </a:r>
                <a:r>
                  <a:rPr lang="zh-TW" altLang="en-US" dirty="0">
                    <a:latin typeface="+mj-ea"/>
                    <a:ea typeface="+mj-ea"/>
                  </a:rPr>
                  <a:t>若區塊內皆為全區域的最大值，則不會獲得最小值</a:t>
                </a:r>
                <a:endParaRPr lang="en-US" altLang="zh-TW" dirty="0">
                  <a:latin typeface="+mj-ea"/>
                  <a:ea typeface="+mj-ea"/>
                </a:endParaRPr>
              </a:p>
              <a:p>
                <a:pPr>
                  <a:lnSpc>
                    <a:spcPct val="80000"/>
                  </a:lnSpc>
                </a:pPr>
                <a:endParaRPr lang="en-US" altLang="zh-TW" dirty="0">
                  <a:latin typeface="+mj-ea"/>
                  <a:ea typeface="+mj-ea"/>
                </a:endParaRPr>
              </a:p>
              <a:p>
                <a:pPr marL="342900" indent="-342900">
                  <a:buClr>
                    <a:schemeClr val="accent2"/>
                  </a:buClr>
                  <a:buFont typeface="Arial" panose="020B0604020202020204" pitchFamily="34" charset="0"/>
                  <a:buChar char="•"/>
                </a:pPr>
                <a14:m>
                  <m:oMath xmlns:m="http://schemas.openxmlformats.org/officeDocument/2006/math">
                    <m:r>
                      <a:rPr lang="en-US" altLang="zh-TW" b="0" i="1" smtClean="0">
                        <a:latin typeface="Cambria Math" panose="02040503050406030204" pitchFamily="18" charset="0"/>
                        <a:ea typeface="+mj-ea"/>
                      </a:rPr>
                      <m:t>𝑛</m:t>
                    </m:r>
                  </m:oMath>
                </a14:m>
                <a:r>
                  <a:rPr lang="zh-TW" altLang="en-US" dirty="0">
                    <a:latin typeface="+mj-ea"/>
                    <a:ea typeface="+mj-ea"/>
                  </a:rPr>
                  <a:t> 為 </a:t>
                </a:r>
                <a:r>
                  <a:rPr lang="en-US" altLang="zh-TW" dirty="0">
                    <a:latin typeface="+mj-ea"/>
                    <a:ea typeface="+mj-ea"/>
                  </a:rPr>
                  <a:t>segmentation depth</a:t>
                </a:r>
              </a:p>
              <a:p>
                <a:pPr marL="342900" indent="-342900">
                  <a:buClr>
                    <a:schemeClr val="accent2"/>
                  </a:buClr>
                  <a:buFont typeface="Arial" panose="020B0604020202020204" pitchFamily="34" charset="0"/>
                  <a:buChar char="•"/>
                </a:pPr>
                <a14:m>
                  <m:oMath xmlns:m="http://schemas.openxmlformats.org/officeDocument/2006/math">
                    <m:sSub>
                      <m:sSubPr>
                        <m:ctrlPr>
                          <a:rPr lang="en-US" altLang="zh-TW" b="0" i="1" smtClean="0">
                            <a:latin typeface="Cambria Math" panose="02040503050406030204" pitchFamily="18" charset="0"/>
                            <a:ea typeface="+mj-ea"/>
                          </a:rPr>
                        </m:ctrlPr>
                      </m:sSubPr>
                      <m:e>
                        <m:r>
                          <a:rPr lang="en-US" altLang="zh-TW" b="0" i="1" smtClean="0">
                            <a:latin typeface="Cambria Math" panose="02040503050406030204" pitchFamily="18" charset="0"/>
                            <a:ea typeface="+mj-ea"/>
                          </a:rPr>
                          <m:t>𝑁</m:t>
                        </m:r>
                      </m:e>
                      <m:sub>
                        <m:r>
                          <a:rPr lang="en-US" altLang="zh-TW" b="0" i="1" smtClean="0">
                            <a:latin typeface="Cambria Math" panose="02040503050406030204" pitchFamily="18" charset="0"/>
                            <a:ea typeface="+mj-ea"/>
                          </a:rPr>
                          <m:t>𝑖</m:t>
                        </m:r>
                      </m:sub>
                    </m:sSub>
                    <m:r>
                      <a:rPr lang="en-US" altLang="zh-TW" b="0" i="1" smtClean="0">
                        <a:latin typeface="Cambria Math" panose="02040503050406030204" pitchFamily="18" charset="0"/>
                        <a:ea typeface="+mj-ea"/>
                      </a:rPr>
                      <m:t>=</m:t>
                    </m:r>
                    <m:sSup>
                      <m:sSupPr>
                        <m:ctrlPr>
                          <a:rPr lang="en-US" altLang="zh-TW" b="0" i="1" smtClean="0">
                            <a:latin typeface="Cambria Math" panose="02040503050406030204" pitchFamily="18" charset="0"/>
                            <a:ea typeface="+mj-ea"/>
                          </a:rPr>
                        </m:ctrlPr>
                      </m:sSupPr>
                      <m:e>
                        <m:r>
                          <a:rPr lang="en-US" altLang="zh-TW" b="0" i="1" smtClean="0">
                            <a:latin typeface="Cambria Math" panose="02040503050406030204" pitchFamily="18" charset="0"/>
                            <a:ea typeface="+mj-ea"/>
                          </a:rPr>
                          <m:t>4</m:t>
                        </m:r>
                      </m:e>
                      <m:sup>
                        <m:sSub>
                          <m:sSubPr>
                            <m:ctrlPr>
                              <a:rPr lang="en-US" altLang="zh-TW" b="0" i="1" smtClean="0">
                                <a:latin typeface="Cambria Math" panose="02040503050406030204" pitchFamily="18" charset="0"/>
                                <a:ea typeface="+mj-ea"/>
                              </a:rPr>
                            </m:ctrlPr>
                          </m:sSubPr>
                          <m:e>
                            <m:r>
                              <a:rPr lang="en-US" altLang="zh-TW" b="0" i="1" smtClean="0">
                                <a:latin typeface="Cambria Math" panose="02040503050406030204" pitchFamily="18" charset="0"/>
                                <a:ea typeface="+mj-ea"/>
                              </a:rPr>
                              <m:t>𝑛</m:t>
                            </m:r>
                          </m:e>
                          <m:sub>
                            <m:r>
                              <a:rPr lang="en-US" altLang="zh-TW" b="0" i="1" smtClean="0">
                                <a:latin typeface="Cambria Math" panose="02040503050406030204" pitchFamily="18" charset="0"/>
                                <a:ea typeface="+mj-ea"/>
                              </a:rPr>
                              <m:t>𝑖</m:t>
                            </m:r>
                          </m:sub>
                        </m:sSub>
                      </m:sup>
                    </m:sSup>
                  </m:oMath>
                </a14:m>
                <a:r>
                  <a:rPr lang="en-US" altLang="zh-TW" dirty="0">
                    <a:latin typeface="+mj-ea"/>
                    <a:ea typeface="+mj-ea"/>
                  </a:rPr>
                  <a:t> </a:t>
                </a:r>
                <a:r>
                  <a:rPr lang="zh-TW" altLang="en-US" dirty="0">
                    <a:latin typeface="+mj-ea"/>
                    <a:ea typeface="+mj-ea"/>
                  </a:rPr>
                  <a:t>為儲存的最小能量點數</a:t>
                </a:r>
                <a:endParaRPr lang="en-US" altLang="zh-TW" dirty="0">
                  <a:latin typeface="+mj-ea"/>
                  <a:ea typeface="+mj-ea"/>
                </a:endParaRPr>
              </a:p>
              <a:p>
                <a:pPr marL="342900" indent="-342900">
                  <a:buClr>
                    <a:schemeClr val="accent2"/>
                  </a:buClr>
                  <a:buFont typeface="Arial" panose="020B0604020202020204" pitchFamily="34" charset="0"/>
                  <a:buChar char="•"/>
                </a:pPr>
                <a14:m>
                  <m:oMath xmlns:m="http://schemas.openxmlformats.org/officeDocument/2006/math">
                    <m:sSub>
                      <m:sSubPr>
                        <m:ctrlPr>
                          <a:rPr lang="en-US" altLang="zh-TW" b="0" i="1" smtClean="0">
                            <a:latin typeface="Cambria Math" panose="02040503050406030204" pitchFamily="18" charset="0"/>
                            <a:ea typeface="+mj-ea"/>
                          </a:rPr>
                        </m:ctrlPr>
                      </m:sSubPr>
                      <m:e>
                        <m:r>
                          <a:rPr lang="en-US" altLang="zh-TW" b="0" i="1" smtClean="0">
                            <a:latin typeface="Cambria Math" panose="02040503050406030204" pitchFamily="18" charset="0"/>
                            <a:ea typeface="+mj-ea"/>
                          </a:rPr>
                          <m:t>𝑛</m:t>
                        </m:r>
                      </m:e>
                      <m:sub>
                        <m:r>
                          <a:rPr lang="en-US" altLang="zh-TW" b="0" i="1" smtClean="0">
                            <a:latin typeface="Cambria Math" panose="02040503050406030204" pitchFamily="18" charset="0"/>
                            <a:ea typeface="+mj-ea"/>
                          </a:rPr>
                          <m:t>𝑚𝑎𝑥</m:t>
                        </m:r>
                      </m:sub>
                    </m:sSub>
                  </m:oMath>
                </a14:m>
                <a:r>
                  <a:rPr lang="en-US" altLang="zh-TW" dirty="0">
                    <a:latin typeface="+mj-ea"/>
                    <a:ea typeface="+mj-ea"/>
                  </a:rPr>
                  <a:t> </a:t>
                </a:r>
                <a:r>
                  <a:rPr lang="zh-TW" altLang="en-US" dirty="0">
                    <a:latin typeface="+mj-ea"/>
                    <a:ea typeface="+mj-ea"/>
                  </a:rPr>
                  <a:t>為最大的切割數</a:t>
                </a:r>
                <a:endParaRPr lang="en-US" altLang="zh-TW" dirty="0">
                  <a:latin typeface="+mj-ea"/>
                  <a:ea typeface="+mj-ea"/>
                </a:endParaRPr>
              </a:p>
              <a:p>
                <a:pPr>
                  <a:buClr>
                    <a:schemeClr val="accent2"/>
                  </a:buClr>
                </a:pPr>
                <a:r>
                  <a:rPr lang="en-US" altLang="zh-TW" dirty="0">
                    <a:latin typeface="+mj-ea"/>
                    <a:ea typeface="+mj-ea"/>
                  </a:rPr>
                  <a:t>     (</a:t>
                </a:r>
                <a:r>
                  <a:rPr lang="zh-TW" altLang="en-US" dirty="0">
                    <a:latin typeface="+mj-ea"/>
                    <a:ea typeface="+mj-ea"/>
                  </a:rPr>
                  <a:t>圖的尺寸為</a:t>
                </a:r>
                <a14:m>
                  <m:oMath xmlns:m="http://schemas.openxmlformats.org/officeDocument/2006/math">
                    <m:r>
                      <a:rPr lang="en-US" altLang="zh-TW" i="1" dirty="0">
                        <a:latin typeface="Cambria Math" panose="02040503050406030204" pitchFamily="18" charset="0"/>
                        <a:ea typeface="+mj-ea"/>
                      </a:rPr>
                      <m:t>6</m:t>
                    </m:r>
                    <m:r>
                      <a:rPr lang="en-US" altLang="zh-TW" i="1" dirty="0" smtClean="0">
                        <a:latin typeface="Cambria Math" panose="02040503050406030204" pitchFamily="18" charset="0"/>
                        <a:ea typeface="+mj-ea"/>
                      </a:rPr>
                      <m:t>4</m:t>
                    </m:r>
                    <m:r>
                      <a:rPr lang="en-US" altLang="zh-TW" i="1" dirty="0" smtClean="0">
                        <a:latin typeface="Cambria Math" panose="02040503050406030204" pitchFamily="18" charset="0"/>
                        <a:ea typeface="Cambria Math" panose="02040503050406030204" pitchFamily="18" charset="0"/>
                      </a:rPr>
                      <m:t>×</m:t>
                    </m:r>
                    <m:r>
                      <a:rPr lang="en-US" altLang="zh-TW" i="1" dirty="0">
                        <a:latin typeface="Cambria Math" panose="02040503050406030204" pitchFamily="18" charset="0"/>
                        <a:ea typeface="Cambria Math" panose="02040503050406030204" pitchFamily="18" charset="0"/>
                      </a:rPr>
                      <m:t>6</m:t>
                    </m:r>
                  </m:oMath>
                </a14:m>
                <a:r>
                  <a:rPr lang="en-US" altLang="zh-TW" dirty="0">
                    <a:latin typeface="+mj-ea"/>
                    <a:ea typeface="+mj-ea"/>
                  </a:rPr>
                  <a:t>4</a:t>
                </a:r>
                <a:r>
                  <a:rPr lang="zh-TW" altLang="en-US" dirty="0">
                    <a:latin typeface="+mj-ea"/>
                    <a:ea typeface="+mj-ea"/>
                  </a:rPr>
                  <a:t>，則 </a:t>
                </a:r>
                <a14:m>
                  <m:oMath xmlns:m="http://schemas.openxmlformats.org/officeDocument/2006/math">
                    <m:sSub>
                      <m:sSubPr>
                        <m:ctrlPr>
                          <a:rPr lang="en-US" altLang="zh-TW" b="0" i="1" smtClean="0">
                            <a:latin typeface="Cambria Math" panose="02040503050406030204" pitchFamily="18" charset="0"/>
                            <a:ea typeface="+mj-ea"/>
                          </a:rPr>
                        </m:ctrlPr>
                      </m:sSubPr>
                      <m:e>
                        <m:r>
                          <a:rPr lang="en-US" altLang="zh-TW" b="0" i="1" smtClean="0">
                            <a:latin typeface="Cambria Math" panose="02040503050406030204" pitchFamily="18" charset="0"/>
                            <a:ea typeface="+mj-ea"/>
                          </a:rPr>
                          <m:t>𝑛</m:t>
                        </m:r>
                      </m:e>
                      <m:sub>
                        <m:r>
                          <a:rPr lang="en-US" altLang="zh-TW" b="0" i="1" smtClean="0">
                            <a:latin typeface="Cambria Math" panose="02040503050406030204" pitchFamily="18" charset="0"/>
                            <a:ea typeface="+mj-ea"/>
                          </a:rPr>
                          <m:t>𝑚𝑎𝑥</m:t>
                        </m:r>
                      </m:sub>
                    </m:sSub>
                    <m:r>
                      <a:rPr lang="en-US" altLang="zh-TW" b="0" i="1" smtClean="0">
                        <a:latin typeface="Cambria Math" panose="02040503050406030204" pitchFamily="18" charset="0"/>
                        <a:ea typeface="+mj-ea"/>
                      </a:rPr>
                      <m:t>=6</m:t>
                    </m:r>
                  </m:oMath>
                </a14:m>
                <a:r>
                  <a:rPr lang="en-US" altLang="zh-TW" dirty="0">
                    <a:latin typeface="+mj-ea"/>
                    <a:ea typeface="+mj-ea"/>
                  </a:rPr>
                  <a:t> )</a:t>
                </a:r>
              </a:p>
              <a:p>
                <a:pPr>
                  <a:lnSpc>
                    <a:spcPct val="80000"/>
                  </a:lnSpc>
                  <a:buClr>
                    <a:schemeClr val="accent2"/>
                  </a:buClr>
                </a:pPr>
                <a:endParaRPr lang="zh-TW" altLang="en-US" dirty="0"/>
              </a:p>
            </p:txBody>
          </p:sp>
        </mc:Choice>
        <mc:Fallback xmlns="">
          <p:sp>
            <p:nvSpPr>
              <p:cNvPr id="5" name="文字方塊 4">
                <a:extLst>
                  <a:ext uri="{FF2B5EF4-FFF2-40B4-BE49-F238E27FC236}">
                    <a16:creationId xmlns:a16="http://schemas.microsoft.com/office/drawing/2014/main" id="{17011DBC-F6E4-4315-B2F7-EAE3B262628E}"/>
                  </a:ext>
                </a:extLst>
              </p:cNvPr>
              <p:cNvSpPr txBox="1">
                <a:spLocks noRot="1" noChangeAspect="1" noMove="1" noResize="1" noEditPoints="1" noAdjustHandles="1" noChangeArrowheads="1" noChangeShapeType="1" noTextEdit="1"/>
              </p:cNvSpPr>
              <p:nvPr/>
            </p:nvSpPr>
            <p:spPr>
              <a:xfrm>
                <a:off x="358647" y="1512555"/>
                <a:ext cx="4862030" cy="3586366"/>
              </a:xfrm>
              <a:prstGeom prst="rect">
                <a:avLst/>
              </a:prstGeom>
              <a:blipFill>
                <a:blip r:embed="rId3"/>
                <a:stretch>
                  <a:fillRect l="-1129" t="-850" r="-100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87A39818-29A9-4B86-BF87-246541565F59}"/>
                  </a:ext>
                </a:extLst>
              </p:cNvPr>
              <p:cNvSpPr txBox="1"/>
              <p:nvPr/>
            </p:nvSpPr>
            <p:spPr>
              <a:xfrm>
                <a:off x="925247" y="5055391"/>
                <a:ext cx="69628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𝑛</m:t>
                          </m:r>
                        </m:e>
                        <m:sub>
                          <m:r>
                            <a:rPr lang="en-US" altLang="zh-TW" b="0" i="1" smtClean="0">
                              <a:latin typeface="Cambria Math" panose="02040503050406030204" pitchFamily="18" charset="0"/>
                            </a:rPr>
                            <m:t>1</m:t>
                          </m:r>
                        </m:sub>
                      </m:sSub>
                    </m:oMath>
                  </m:oMathPara>
                </a14:m>
                <a:endParaRPr lang="zh-TW" altLang="en-US" dirty="0"/>
              </a:p>
            </p:txBody>
          </p:sp>
        </mc:Choice>
        <mc:Fallback xmlns="">
          <p:sp>
            <p:nvSpPr>
              <p:cNvPr id="6" name="文字方塊 5">
                <a:extLst>
                  <a:ext uri="{FF2B5EF4-FFF2-40B4-BE49-F238E27FC236}">
                    <a16:creationId xmlns:a16="http://schemas.microsoft.com/office/drawing/2014/main" id="{87A39818-29A9-4B86-BF87-246541565F59}"/>
                  </a:ext>
                </a:extLst>
              </p:cNvPr>
              <p:cNvSpPr txBox="1">
                <a:spLocks noRot="1" noChangeAspect="1" noMove="1" noResize="1" noEditPoints="1" noAdjustHandles="1" noChangeArrowheads="1" noChangeShapeType="1" noTextEdit="1"/>
              </p:cNvSpPr>
              <p:nvPr/>
            </p:nvSpPr>
            <p:spPr>
              <a:xfrm>
                <a:off x="925247" y="5055391"/>
                <a:ext cx="696286" cy="369332"/>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5B2063D8-C7AA-439C-BA30-352F66DF246B}"/>
                  </a:ext>
                </a:extLst>
              </p:cNvPr>
              <p:cNvSpPr txBox="1"/>
              <p:nvPr/>
            </p:nvSpPr>
            <p:spPr>
              <a:xfrm>
                <a:off x="3184339" y="5070225"/>
                <a:ext cx="69628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𝑛</m:t>
                          </m:r>
                        </m:e>
                        <m:sub>
                          <m:r>
                            <a:rPr lang="en-US" altLang="zh-TW" b="0" i="1" smtClean="0">
                              <a:latin typeface="Cambria Math" panose="02040503050406030204" pitchFamily="18" charset="0"/>
                            </a:rPr>
                            <m:t>6</m:t>
                          </m:r>
                        </m:sub>
                      </m:sSub>
                    </m:oMath>
                  </m:oMathPara>
                </a14:m>
                <a:endParaRPr lang="zh-TW" altLang="en-US" dirty="0"/>
              </a:p>
            </p:txBody>
          </p:sp>
        </mc:Choice>
        <mc:Fallback xmlns="">
          <p:sp>
            <p:nvSpPr>
              <p:cNvPr id="9" name="文字方塊 8">
                <a:extLst>
                  <a:ext uri="{FF2B5EF4-FFF2-40B4-BE49-F238E27FC236}">
                    <a16:creationId xmlns:a16="http://schemas.microsoft.com/office/drawing/2014/main" id="{5B2063D8-C7AA-439C-BA30-352F66DF246B}"/>
                  </a:ext>
                </a:extLst>
              </p:cNvPr>
              <p:cNvSpPr txBox="1">
                <a:spLocks noRot="1" noChangeAspect="1" noMove="1" noResize="1" noEditPoints="1" noAdjustHandles="1" noChangeArrowheads="1" noChangeShapeType="1" noTextEdit="1"/>
              </p:cNvSpPr>
              <p:nvPr/>
            </p:nvSpPr>
            <p:spPr>
              <a:xfrm>
                <a:off x="3184339" y="5070225"/>
                <a:ext cx="696286" cy="369332"/>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21228F7D-D52B-4CB9-B5C1-15CC5B3EE74B}"/>
                  </a:ext>
                </a:extLst>
              </p:cNvPr>
              <p:cNvSpPr txBox="1"/>
              <p:nvPr/>
            </p:nvSpPr>
            <p:spPr>
              <a:xfrm>
                <a:off x="38970" y="5983329"/>
                <a:ext cx="2441519" cy="369332"/>
              </a:xfrm>
              <a:prstGeom prst="rect">
                <a:avLst/>
              </a:prstGeom>
              <a:noFill/>
            </p:spPr>
            <p:txBody>
              <a:bodyPr wrap="square" rtlCol="0">
                <a:spAutoFit/>
              </a:bodyPr>
              <a:lstStyle/>
              <a:p>
                <a:r>
                  <a:rPr lang="en-US" altLang="zh-TW" dirty="0"/>
                  <a:t>{</a:t>
                </a:r>
                <a14:m>
                  <m:oMath xmlns:m="http://schemas.openxmlformats.org/officeDocument/2006/math">
                    <m:r>
                      <a:rPr lang="en-US" altLang="zh-TW" b="0" i="0"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𝑦</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m:t>
                    </m:r>
                  </m:oMath>
                </a14:m>
                <a:r>
                  <a:rPr lang="en-US" altLang="zh-TW" dirty="0"/>
                  <a:t>,…, </a:t>
                </a:r>
                <a14:m>
                  <m:oMath xmlns:m="http://schemas.openxmlformats.org/officeDocument/2006/math">
                    <m:r>
                      <a:rPr lang="en-US" altLang="zh-TW" b="0" i="0"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b="0" i="1" smtClean="0">
                            <a:latin typeface="Cambria Math" panose="02040503050406030204" pitchFamily="18" charset="0"/>
                          </a:rPr>
                          <m:t>4</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𝑦</m:t>
                        </m:r>
                      </m:e>
                      <m:sub>
                        <m:r>
                          <a:rPr lang="en-US" altLang="zh-TW" b="0" i="1" smtClean="0">
                            <a:latin typeface="Cambria Math" panose="02040503050406030204" pitchFamily="18" charset="0"/>
                          </a:rPr>
                          <m:t>4</m:t>
                        </m:r>
                      </m:sub>
                    </m:sSub>
                    <m:r>
                      <a:rPr lang="en-US" altLang="zh-TW" b="0" i="0" smtClean="0">
                        <a:latin typeface="Cambria Math" panose="02040503050406030204" pitchFamily="18" charset="0"/>
                      </a:rPr>
                      <m:t>)</m:t>
                    </m:r>
                  </m:oMath>
                </a14:m>
                <a:r>
                  <a:rPr lang="en-US" altLang="zh-TW" dirty="0"/>
                  <a:t>}</a:t>
                </a:r>
                <a:endParaRPr lang="zh-TW" altLang="en-US" dirty="0"/>
              </a:p>
            </p:txBody>
          </p:sp>
        </mc:Choice>
        <mc:Fallback xmlns="">
          <p:sp>
            <p:nvSpPr>
              <p:cNvPr id="10" name="文字方塊 9">
                <a:extLst>
                  <a:ext uri="{FF2B5EF4-FFF2-40B4-BE49-F238E27FC236}">
                    <a16:creationId xmlns:a16="http://schemas.microsoft.com/office/drawing/2014/main" id="{21228F7D-D52B-4CB9-B5C1-15CC5B3EE74B}"/>
                  </a:ext>
                </a:extLst>
              </p:cNvPr>
              <p:cNvSpPr txBox="1">
                <a:spLocks noRot="1" noChangeAspect="1" noMove="1" noResize="1" noEditPoints="1" noAdjustHandles="1" noChangeArrowheads="1" noChangeShapeType="1" noTextEdit="1"/>
              </p:cNvSpPr>
              <p:nvPr/>
            </p:nvSpPr>
            <p:spPr>
              <a:xfrm>
                <a:off x="38970" y="5983329"/>
                <a:ext cx="2441519" cy="369332"/>
              </a:xfrm>
              <a:prstGeom prst="rect">
                <a:avLst/>
              </a:prstGeom>
              <a:blipFill>
                <a:blip r:embed="rId6"/>
                <a:stretch>
                  <a:fillRect l="-1995" t="-10000" b="-2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5BDB092C-E3B3-460A-B057-9FE8623319BC}"/>
                  </a:ext>
                </a:extLst>
              </p:cNvPr>
              <p:cNvSpPr txBox="1"/>
              <p:nvPr/>
            </p:nvSpPr>
            <p:spPr>
              <a:xfrm>
                <a:off x="2234178" y="5983329"/>
                <a:ext cx="2794020" cy="369332"/>
              </a:xfrm>
              <a:prstGeom prst="rect">
                <a:avLst/>
              </a:prstGeom>
              <a:noFill/>
            </p:spPr>
            <p:txBody>
              <a:bodyPr wrap="square" rtlCol="0">
                <a:spAutoFit/>
              </a:bodyPr>
              <a:lstStyle/>
              <a:p>
                <a:r>
                  <a:rPr lang="en-US" altLang="zh-TW" dirty="0"/>
                  <a:t>{</a:t>
                </a:r>
                <a14:m>
                  <m:oMath xmlns:m="http://schemas.openxmlformats.org/officeDocument/2006/math">
                    <m:r>
                      <a:rPr lang="en-US" altLang="zh-TW" b="0" i="0"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𝑦</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m:t>
                    </m:r>
                  </m:oMath>
                </a14:m>
                <a:r>
                  <a:rPr lang="en-US" altLang="zh-TW" dirty="0"/>
                  <a:t>,…, </a:t>
                </a:r>
                <a14:m>
                  <m:oMath xmlns:m="http://schemas.openxmlformats.org/officeDocument/2006/math">
                    <m:r>
                      <a:rPr lang="en-US" altLang="zh-TW" b="0" i="0"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b="0" i="1" smtClean="0">
                            <a:latin typeface="Cambria Math" panose="02040503050406030204" pitchFamily="18" charset="0"/>
                          </a:rPr>
                          <m:t>4017</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𝑦</m:t>
                        </m:r>
                      </m:e>
                      <m:sub>
                        <m:r>
                          <a:rPr lang="en-US" altLang="zh-TW" b="0" i="1" smtClean="0">
                            <a:latin typeface="Cambria Math" panose="02040503050406030204" pitchFamily="18" charset="0"/>
                          </a:rPr>
                          <m:t>4017</m:t>
                        </m:r>
                      </m:sub>
                    </m:sSub>
                    <m:r>
                      <a:rPr lang="en-US" altLang="zh-TW" b="0" i="0" smtClean="0">
                        <a:latin typeface="Cambria Math" panose="02040503050406030204" pitchFamily="18" charset="0"/>
                      </a:rPr>
                      <m:t>)</m:t>
                    </m:r>
                  </m:oMath>
                </a14:m>
                <a:r>
                  <a:rPr lang="en-US" altLang="zh-TW" dirty="0"/>
                  <a:t>}</a:t>
                </a:r>
                <a:endParaRPr lang="zh-TW" altLang="en-US" dirty="0"/>
              </a:p>
            </p:txBody>
          </p:sp>
        </mc:Choice>
        <mc:Fallback xmlns="">
          <p:sp>
            <p:nvSpPr>
              <p:cNvPr id="13" name="文字方塊 12">
                <a:extLst>
                  <a:ext uri="{FF2B5EF4-FFF2-40B4-BE49-F238E27FC236}">
                    <a16:creationId xmlns:a16="http://schemas.microsoft.com/office/drawing/2014/main" id="{5BDB092C-E3B3-460A-B057-9FE8623319BC}"/>
                  </a:ext>
                </a:extLst>
              </p:cNvPr>
              <p:cNvSpPr txBox="1">
                <a:spLocks noRot="1" noChangeAspect="1" noMove="1" noResize="1" noEditPoints="1" noAdjustHandles="1" noChangeArrowheads="1" noChangeShapeType="1" noTextEdit="1"/>
              </p:cNvSpPr>
              <p:nvPr/>
            </p:nvSpPr>
            <p:spPr>
              <a:xfrm>
                <a:off x="2234178" y="5983329"/>
                <a:ext cx="2794020" cy="369332"/>
              </a:xfrm>
              <a:prstGeom prst="rect">
                <a:avLst/>
              </a:prstGeom>
              <a:blipFill>
                <a:blip r:embed="rId7"/>
                <a:stretch>
                  <a:fillRect l="-1743" t="-10000" r="-436" b="-2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AE0FC311-847A-41D5-A30D-AD20CECF22AE}"/>
                  </a:ext>
                </a:extLst>
              </p:cNvPr>
              <p:cNvSpPr txBox="1"/>
              <p:nvPr/>
            </p:nvSpPr>
            <p:spPr>
              <a:xfrm>
                <a:off x="904601" y="5710273"/>
                <a:ext cx="69628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1</m:t>
                          </m:r>
                        </m:sub>
                      </m:sSub>
                    </m:oMath>
                  </m:oMathPara>
                </a14:m>
                <a:endParaRPr lang="zh-TW" altLang="en-US" dirty="0"/>
              </a:p>
            </p:txBody>
          </p:sp>
        </mc:Choice>
        <mc:Fallback xmlns="">
          <p:sp>
            <p:nvSpPr>
              <p:cNvPr id="14" name="文字方塊 13">
                <a:extLst>
                  <a:ext uri="{FF2B5EF4-FFF2-40B4-BE49-F238E27FC236}">
                    <a16:creationId xmlns:a16="http://schemas.microsoft.com/office/drawing/2014/main" id="{AE0FC311-847A-41D5-A30D-AD20CECF22AE}"/>
                  </a:ext>
                </a:extLst>
              </p:cNvPr>
              <p:cNvSpPr txBox="1">
                <a:spLocks noRot="1" noChangeAspect="1" noMove="1" noResize="1" noEditPoints="1" noAdjustHandles="1" noChangeArrowheads="1" noChangeShapeType="1" noTextEdit="1"/>
              </p:cNvSpPr>
              <p:nvPr/>
            </p:nvSpPr>
            <p:spPr>
              <a:xfrm>
                <a:off x="904601" y="5710273"/>
                <a:ext cx="696286" cy="369332"/>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A0FFE1BB-0856-41CC-8E8E-8BB0A5749679}"/>
                  </a:ext>
                </a:extLst>
              </p:cNvPr>
              <p:cNvSpPr txBox="1"/>
              <p:nvPr/>
            </p:nvSpPr>
            <p:spPr>
              <a:xfrm>
                <a:off x="444616" y="6302475"/>
                <a:ext cx="2441519" cy="369332"/>
              </a:xfrm>
              <a:prstGeom prst="rect">
                <a:avLst/>
              </a:prstGeom>
              <a:noFill/>
            </p:spPr>
            <p:txBody>
              <a:bodyPr wrap="square" rtlCol="0">
                <a:spAutoFit/>
              </a:bodyPr>
              <a:lstStyle/>
              <a:p>
                <a:r>
                  <a:rPr lang="en-US" altLang="zh-TW" dirty="0"/>
                  <a:t>{</a:t>
                </a:r>
                <a14:m>
                  <m:oMath xmlns:m="http://schemas.openxmlformats.org/officeDocument/2006/math">
                    <m:sSub>
                      <m:sSubPr>
                        <m:ctrlPr>
                          <a:rPr lang="en-US" altLang="zh-TW" b="0" i="1" smtClean="0">
                            <a:latin typeface="Cambria Math" panose="02040503050406030204" pitchFamily="18" charset="0"/>
                          </a:rPr>
                        </m:ctrlPr>
                      </m:sSubPr>
                      <m:e>
                        <m:r>
                          <m:rPr>
                            <m:sty m:val="p"/>
                          </m:rPr>
                          <a:rPr lang="en-US" altLang="zh-TW" i="1">
                            <a:latin typeface="Cambria Math" panose="02040503050406030204" pitchFamily="18" charset="0"/>
                          </a:rPr>
                          <m:t>M</m:t>
                        </m:r>
                      </m:e>
                      <m:sub>
                        <m:r>
                          <a:rPr lang="en-US" altLang="zh-TW" b="0" i="1" smtClean="0">
                            <a:latin typeface="Cambria Math" panose="02040503050406030204" pitchFamily="18" charset="0"/>
                          </a:rPr>
                          <m:t>1</m:t>
                        </m:r>
                      </m:sub>
                    </m:sSub>
                    <m:r>
                      <m:rPr>
                        <m:nor/>
                      </m:rPr>
                      <a:rPr lang="en-US" altLang="zh-TW" dirty="0"/>
                      <m:t>,…,</m:t>
                    </m:r>
                    <m:sSub>
                      <m:sSubPr>
                        <m:ctrlPr>
                          <a:rPr lang="en-US" altLang="zh-TW" b="0" i="1" smtClean="0">
                            <a:latin typeface="Cambria Math" panose="02040503050406030204" pitchFamily="18" charset="0"/>
                          </a:rPr>
                        </m:ctrlPr>
                      </m:sSubPr>
                      <m:e>
                        <m:r>
                          <m:rPr>
                            <m:sty m:val="p"/>
                          </m:rPr>
                          <a:rPr lang="en-US" altLang="zh-TW" i="1">
                            <a:latin typeface="Cambria Math" panose="02040503050406030204" pitchFamily="18" charset="0"/>
                          </a:rPr>
                          <m:t>M</m:t>
                        </m:r>
                      </m:e>
                      <m:sub>
                        <m:r>
                          <a:rPr lang="en-US" altLang="zh-TW" b="0" i="1" smtClean="0">
                            <a:latin typeface="Cambria Math" panose="02040503050406030204" pitchFamily="18" charset="0"/>
                          </a:rPr>
                          <m:t>4</m:t>
                        </m:r>
                      </m:sub>
                    </m:sSub>
                  </m:oMath>
                </a14:m>
                <a:r>
                  <a:rPr lang="en-US" altLang="zh-TW" dirty="0"/>
                  <a:t>}</a:t>
                </a:r>
                <a:endParaRPr lang="zh-TW" altLang="en-US" dirty="0"/>
              </a:p>
            </p:txBody>
          </p:sp>
        </mc:Choice>
        <mc:Fallback xmlns="">
          <p:sp>
            <p:nvSpPr>
              <p:cNvPr id="16" name="文字方塊 15">
                <a:extLst>
                  <a:ext uri="{FF2B5EF4-FFF2-40B4-BE49-F238E27FC236}">
                    <a16:creationId xmlns:a16="http://schemas.microsoft.com/office/drawing/2014/main" id="{A0FFE1BB-0856-41CC-8E8E-8BB0A5749679}"/>
                  </a:ext>
                </a:extLst>
              </p:cNvPr>
              <p:cNvSpPr txBox="1">
                <a:spLocks noRot="1" noChangeAspect="1" noMove="1" noResize="1" noEditPoints="1" noAdjustHandles="1" noChangeArrowheads="1" noChangeShapeType="1" noTextEdit="1"/>
              </p:cNvSpPr>
              <p:nvPr/>
            </p:nvSpPr>
            <p:spPr>
              <a:xfrm>
                <a:off x="444616" y="6302475"/>
                <a:ext cx="2441519" cy="369332"/>
              </a:xfrm>
              <a:prstGeom prst="rect">
                <a:avLst/>
              </a:prstGeom>
              <a:blipFill>
                <a:blip r:embed="rId9"/>
                <a:stretch>
                  <a:fillRect l="-2250" t="-10000" b="-2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14085EAF-6F7F-41E0-A3FD-908A23C5022E}"/>
                  </a:ext>
                </a:extLst>
              </p:cNvPr>
              <p:cNvSpPr txBox="1"/>
              <p:nvPr/>
            </p:nvSpPr>
            <p:spPr>
              <a:xfrm>
                <a:off x="3169986" y="5711443"/>
                <a:ext cx="69628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6</m:t>
                          </m:r>
                        </m:sub>
                      </m:sSub>
                    </m:oMath>
                  </m:oMathPara>
                </a14:m>
                <a:endParaRPr lang="zh-TW" altLang="en-US" dirty="0"/>
              </a:p>
            </p:txBody>
          </p:sp>
        </mc:Choice>
        <mc:Fallback xmlns="">
          <p:sp>
            <p:nvSpPr>
              <p:cNvPr id="17" name="文字方塊 16">
                <a:extLst>
                  <a:ext uri="{FF2B5EF4-FFF2-40B4-BE49-F238E27FC236}">
                    <a16:creationId xmlns:a16="http://schemas.microsoft.com/office/drawing/2014/main" id="{14085EAF-6F7F-41E0-A3FD-908A23C5022E}"/>
                  </a:ext>
                </a:extLst>
              </p:cNvPr>
              <p:cNvSpPr txBox="1">
                <a:spLocks noRot="1" noChangeAspect="1" noMove="1" noResize="1" noEditPoints="1" noAdjustHandles="1" noChangeArrowheads="1" noChangeShapeType="1" noTextEdit="1"/>
              </p:cNvSpPr>
              <p:nvPr/>
            </p:nvSpPr>
            <p:spPr>
              <a:xfrm>
                <a:off x="3169986" y="5711443"/>
                <a:ext cx="696286" cy="369332"/>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3691F97B-B0B5-4DC7-9CF4-BF03352EDF71}"/>
                  </a:ext>
                </a:extLst>
              </p:cNvPr>
              <p:cNvSpPr txBox="1"/>
              <p:nvPr/>
            </p:nvSpPr>
            <p:spPr>
              <a:xfrm>
                <a:off x="2886135" y="6346005"/>
                <a:ext cx="2441519" cy="369332"/>
              </a:xfrm>
              <a:prstGeom prst="rect">
                <a:avLst/>
              </a:prstGeom>
              <a:noFill/>
            </p:spPr>
            <p:txBody>
              <a:bodyPr wrap="square" rtlCol="0">
                <a:spAutoFit/>
              </a:bodyPr>
              <a:lstStyle/>
              <a:p>
                <a:r>
                  <a:rPr lang="en-US" altLang="zh-TW" dirty="0"/>
                  <a:t>{</a:t>
                </a:r>
                <a14:m>
                  <m:oMath xmlns:m="http://schemas.openxmlformats.org/officeDocument/2006/math">
                    <m:sSub>
                      <m:sSubPr>
                        <m:ctrlPr>
                          <a:rPr lang="en-US" altLang="zh-TW" b="0" i="1" smtClean="0">
                            <a:latin typeface="Cambria Math" panose="02040503050406030204" pitchFamily="18" charset="0"/>
                          </a:rPr>
                        </m:ctrlPr>
                      </m:sSubPr>
                      <m:e>
                        <m:r>
                          <m:rPr>
                            <m:sty m:val="p"/>
                          </m:rPr>
                          <a:rPr lang="en-US" altLang="zh-TW" i="1">
                            <a:latin typeface="Cambria Math" panose="02040503050406030204" pitchFamily="18" charset="0"/>
                          </a:rPr>
                          <m:t>M</m:t>
                        </m:r>
                      </m:e>
                      <m:sub>
                        <m:r>
                          <a:rPr lang="en-US" altLang="zh-TW" b="0" i="1" smtClean="0">
                            <a:latin typeface="Cambria Math" panose="02040503050406030204" pitchFamily="18" charset="0"/>
                          </a:rPr>
                          <m:t>1</m:t>
                        </m:r>
                      </m:sub>
                    </m:sSub>
                    <m:r>
                      <m:rPr>
                        <m:nor/>
                      </m:rPr>
                      <a:rPr lang="en-US" altLang="zh-TW" dirty="0"/>
                      <m:t>,…,</m:t>
                    </m:r>
                    <m:sSub>
                      <m:sSubPr>
                        <m:ctrlPr>
                          <a:rPr lang="en-US" altLang="zh-TW" b="0" i="1" smtClean="0">
                            <a:latin typeface="Cambria Math" panose="02040503050406030204" pitchFamily="18" charset="0"/>
                          </a:rPr>
                        </m:ctrlPr>
                      </m:sSubPr>
                      <m:e>
                        <m:r>
                          <m:rPr>
                            <m:sty m:val="p"/>
                          </m:rPr>
                          <a:rPr lang="en-US" altLang="zh-TW" i="1">
                            <a:latin typeface="Cambria Math" panose="02040503050406030204" pitchFamily="18" charset="0"/>
                          </a:rPr>
                          <m:t>M</m:t>
                        </m:r>
                      </m:e>
                      <m:sub>
                        <m:r>
                          <a:rPr lang="en-US" altLang="zh-TW" b="0" i="1" smtClean="0">
                            <a:latin typeface="Cambria Math" panose="02040503050406030204" pitchFamily="18" charset="0"/>
                          </a:rPr>
                          <m:t>4017</m:t>
                        </m:r>
                      </m:sub>
                    </m:sSub>
                  </m:oMath>
                </a14:m>
                <a:r>
                  <a:rPr lang="en-US" altLang="zh-TW" dirty="0"/>
                  <a:t>}</a:t>
                </a:r>
                <a:endParaRPr lang="zh-TW" altLang="en-US" dirty="0"/>
              </a:p>
            </p:txBody>
          </p:sp>
        </mc:Choice>
        <mc:Fallback xmlns="">
          <p:sp>
            <p:nvSpPr>
              <p:cNvPr id="19" name="文字方塊 18">
                <a:extLst>
                  <a:ext uri="{FF2B5EF4-FFF2-40B4-BE49-F238E27FC236}">
                    <a16:creationId xmlns:a16="http://schemas.microsoft.com/office/drawing/2014/main" id="{3691F97B-B0B5-4DC7-9CF4-BF03352EDF71}"/>
                  </a:ext>
                </a:extLst>
              </p:cNvPr>
              <p:cNvSpPr txBox="1">
                <a:spLocks noRot="1" noChangeAspect="1" noMove="1" noResize="1" noEditPoints="1" noAdjustHandles="1" noChangeArrowheads="1" noChangeShapeType="1" noTextEdit="1"/>
              </p:cNvSpPr>
              <p:nvPr/>
            </p:nvSpPr>
            <p:spPr>
              <a:xfrm>
                <a:off x="2886135" y="6346005"/>
                <a:ext cx="2441519" cy="369332"/>
              </a:xfrm>
              <a:prstGeom prst="rect">
                <a:avLst/>
              </a:prstGeom>
              <a:blipFill>
                <a:blip r:embed="rId11"/>
                <a:stretch>
                  <a:fillRect l="-1995" t="-8197" b="-2459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AFE0E0A5-C58D-40DD-9F00-C0B01FBE4D20}"/>
                  </a:ext>
                </a:extLst>
              </p:cNvPr>
              <p:cNvSpPr txBox="1"/>
              <p:nvPr/>
            </p:nvSpPr>
            <p:spPr>
              <a:xfrm rot="5400000">
                <a:off x="812160" y="5547366"/>
                <a:ext cx="776714" cy="444737"/>
              </a:xfrm>
              <a:prstGeom prst="rect">
                <a:avLst/>
              </a:prstGeom>
              <a:noFill/>
            </p:spPr>
            <p:txBody>
              <a:bodyPr wrap="square" rtlCol="0">
                <a:spAutoFit/>
              </a:bodyPr>
              <a:lstStyle/>
              <a:p>
                <a14:m>
                  <m:oMath xmlns:m="http://schemas.openxmlformats.org/officeDocument/2006/math">
                    <m:groupChr>
                      <m:groupChrPr>
                        <m:chr m:val="⇒"/>
                        <m:pos m:val="top"/>
                        <m:ctrlPr>
                          <a:rPr lang="zh-TW" altLang="en-US" i="1" smtClean="0">
                            <a:latin typeface="Cambria Math" panose="02040503050406030204" pitchFamily="18" charset="0"/>
                          </a:rPr>
                        </m:ctrlPr>
                      </m:groupChrPr>
                      <m:e>
                        <m:r>
                          <m:rPr>
                            <m:brk m:alnAt="1"/>
                          </m:rPr>
                          <a:rPr lang="zh-TW" altLang="en-US" i="1">
                            <a:latin typeface="Cambria Math" panose="02040503050406030204" pitchFamily="18" charset="0"/>
                          </a:rPr>
                          <m:t> </m:t>
                        </m:r>
                      </m:e>
                    </m:groupChr>
                  </m:oMath>
                </a14:m>
                <a:r>
                  <a:rPr lang="zh-TW" altLang="en-US" dirty="0"/>
                  <a:t> </a:t>
                </a:r>
              </a:p>
            </p:txBody>
          </p:sp>
        </mc:Choice>
        <mc:Fallback xmlns="">
          <p:sp>
            <p:nvSpPr>
              <p:cNvPr id="20" name="文字方塊 19">
                <a:extLst>
                  <a:ext uri="{FF2B5EF4-FFF2-40B4-BE49-F238E27FC236}">
                    <a16:creationId xmlns:a16="http://schemas.microsoft.com/office/drawing/2014/main" id="{AFE0E0A5-C58D-40DD-9F00-C0B01FBE4D20}"/>
                  </a:ext>
                </a:extLst>
              </p:cNvPr>
              <p:cNvSpPr txBox="1">
                <a:spLocks noRot="1" noChangeAspect="1" noMove="1" noResize="1" noEditPoints="1" noAdjustHandles="1" noChangeArrowheads="1" noChangeShapeType="1" noTextEdit="1"/>
              </p:cNvSpPr>
              <p:nvPr/>
            </p:nvSpPr>
            <p:spPr>
              <a:xfrm rot="5400000">
                <a:off x="812160" y="5547366"/>
                <a:ext cx="776714" cy="444737"/>
              </a:xfrm>
              <a:prstGeom prst="rect">
                <a:avLst/>
              </a:prstGeom>
              <a:blipFill>
                <a:blip r:embed="rId12"/>
                <a:stretch>
                  <a:fillRect l="-54795" t="-20472" r="-38356" b="-196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4ED9F24A-74BA-4375-8A39-F2A52A755BFB}"/>
                  </a:ext>
                </a:extLst>
              </p:cNvPr>
              <p:cNvSpPr txBox="1"/>
              <p:nvPr/>
            </p:nvSpPr>
            <p:spPr>
              <a:xfrm rot="5400000">
                <a:off x="3077374" y="5573509"/>
                <a:ext cx="776714" cy="444737"/>
              </a:xfrm>
              <a:prstGeom prst="rect">
                <a:avLst/>
              </a:prstGeom>
              <a:noFill/>
            </p:spPr>
            <p:txBody>
              <a:bodyPr wrap="square" rtlCol="0">
                <a:spAutoFit/>
              </a:bodyPr>
              <a:lstStyle/>
              <a:p>
                <a14:m>
                  <m:oMath xmlns:m="http://schemas.openxmlformats.org/officeDocument/2006/math">
                    <m:groupChr>
                      <m:groupChrPr>
                        <m:chr m:val="⇒"/>
                        <m:pos m:val="top"/>
                        <m:ctrlPr>
                          <a:rPr lang="zh-TW" altLang="en-US" i="1" smtClean="0">
                            <a:latin typeface="Cambria Math" panose="02040503050406030204" pitchFamily="18" charset="0"/>
                          </a:rPr>
                        </m:ctrlPr>
                      </m:groupChrPr>
                      <m:e>
                        <m:r>
                          <m:rPr>
                            <m:brk m:alnAt="1"/>
                          </m:rPr>
                          <a:rPr lang="zh-TW" altLang="en-US" i="1">
                            <a:latin typeface="Cambria Math" panose="02040503050406030204" pitchFamily="18" charset="0"/>
                          </a:rPr>
                          <m:t> </m:t>
                        </m:r>
                      </m:e>
                    </m:groupChr>
                  </m:oMath>
                </a14:m>
                <a:r>
                  <a:rPr lang="zh-TW" altLang="en-US" dirty="0"/>
                  <a:t> </a:t>
                </a:r>
              </a:p>
            </p:txBody>
          </p:sp>
        </mc:Choice>
        <mc:Fallback xmlns="">
          <p:sp>
            <p:nvSpPr>
              <p:cNvPr id="21" name="文字方塊 20">
                <a:extLst>
                  <a:ext uri="{FF2B5EF4-FFF2-40B4-BE49-F238E27FC236}">
                    <a16:creationId xmlns:a16="http://schemas.microsoft.com/office/drawing/2014/main" id="{4ED9F24A-74BA-4375-8A39-F2A52A755BFB}"/>
                  </a:ext>
                </a:extLst>
              </p:cNvPr>
              <p:cNvSpPr txBox="1">
                <a:spLocks noRot="1" noChangeAspect="1" noMove="1" noResize="1" noEditPoints="1" noAdjustHandles="1" noChangeArrowheads="1" noChangeShapeType="1" noTextEdit="1"/>
              </p:cNvSpPr>
              <p:nvPr/>
            </p:nvSpPr>
            <p:spPr>
              <a:xfrm rot="5400000">
                <a:off x="3077374" y="5573509"/>
                <a:ext cx="776714" cy="444737"/>
              </a:xfrm>
              <a:prstGeom prst="rect">
                <a:avLst/>
              </a:prstGeom>
              <a:blipFill>
                <a:blip r:embed="rId13"/>
                <a:stretch>
                  <a:fillRect l="-54795" t="-19685" r="-38356" b="-2047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834609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接點 2">
            <a:extLst>
              <a:ext uri="{FF2B5EF4-FFF2-40B4-BE49-F238E27FC236}">
                <a16:creationId xmlns:a16="http://schemas.microsoft.com/office/drawing/2014/main" id="{4E24072F-B870-49AE-88CA-0C4814168ADA}"/>
              </a:ext>
            </a:extLst>
          </p:cNvPr>
          <p:cNvCxnSpPr>
            <a:cxnSpLocks/>
          </p:cNvCxnSpPr>
          <p:nvPr/>
        </p:nvCxnSpPr>
        <p:spPr>
          <a:xfrm>
            <a:off x="444616" y="1317073"/>
            <a:ext cx="10268125" cy="0"/>
          </a:xfrm>
          <a:prstGeom prst="line">
            <a:avLst/>
          </a:prstGeom>
          <a:ln w="19050">
            <a:prstDash val="dash"/>
          </a:ln>
        </p:spPr>
        <p:style>
          <a:lnRef idx="1">
            <a:schemeClr val="accent2"/>
          </a:lnRef>
          <a:fillRef idx="0">
            <a:schemeClr val="accent2"/>
          </a:fillRef>
          <a:effectRef idx="0">
            <a:schemeClr val="accent2"/>
          </a:effectRef>
          <a:fontRef idx="minor">
            <a:schemeClr val="tx1"/>
          </a:fontRef>
        </p:style>
      </p:cxnSp>
      <p:sp>
        <p:nvSpPr>
          <p:cNvPr id="4" name="文字方塊 3">
            <a:extLst>
              <a:ext uri="{FF2B5EF4-FFF2-40B4-BE49-F238E27FC236}">
                <a16:creationId xmlns:a16="http://schemas.microsoft.com/office/drawing/2014/main" id="{2A9A4220-8451-47C4-AEC4-FBF96CECD96A}"/>
              </a:ext>
            </a:extLst>
          </p:cNvPr>
          <p:cNvSpPr txBox="1"/>
          <p:nvPr/>
        </p:nvSpPr>
        <p:spPr>
          <a:xfrm>
            <a:off x="444616" y="142199"/>
            <a:ext cx="7935986" cy="1284454"/>
          </a:xfrm>
          <a:prstGeom prst="rect">
            <a:avLst/>
          </a:prstGeom>
          <a:noFill/>
        </p:spPr>
        <p:txBody>
          <a:bodyPr wrap="square" rtlCol="0">
            <a:spAutoFit/>
          </a:bodyPr>
          <a:lstStyle/>
          <a:p>
            <a:pPr>
              <a:lnSpc>
                <a:spcPct val="80000"/>
              </a:lnSpc>
            </a:pPr>
            <a:r>
              <a:rPr lang="en-US" altLang="zh-TW" sz="4800" dirty="0"/>
              <a:t>Permutational </a:t>
            </a:r>
          </a:p>
          <a:p>
            <a:pPr>
              <a:lnSpc>
                <a:spcPct val="80000"/>
              </a:lnSpc>
            </a:pPr>
            <a:r>
              <a:rPr lang="en-US" altLang="zh-TW" sz="4800" dirty="0"/>
              <a:t>Analysis</a:t>
            </a:r>
            <a:endParaRPr lang="zh-TW" altLang="en-US" sz="4800" dirty="0"/>
          </a:p>
        </p:txBody>
      </p:sp>
      <p:pic>
        <p:nvPicPr>
          <p:cNvPr id="2" name="圖片 1">
            <a:extLst>
              <a:ext uri="{FF2B5EF4-FFF2-40B4-BE49-F238E27FC236}">
                <a16:creationId xmlns:a16="http://schemas.microsoft.com/office/drawing/2014/main" id="{41EAAE56-A2DA-4271-87BD-61514CDC4954}"/>
              </a:ext>
            </a:extLst>
          </p:cNvPr>
          <p:cNvPicPr>
            <a:picLocks noChangeAspect="1"/>
          </p:cNvPicPr>
          <p:nvPr/>
        </p:nvPicPr>
        <p:blipFill>
          <a:blip r:embed="rId2"/>
          <a:stretch>
            <a:fillRect/>
          </a:stretch>
        </p:blipFill>
        <p:spPr>
          <a:xfrm>
            <a:off x="4955574" y="0"/>
            <a:ext cx="7236426" cy="6858000"/>
          </a:xfrm>
          <a:prstGeom prst="rect">
            <a:avLst/>
          </a:prstGeom>
        </p:spPr>
      </p:pic>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A19B5731-1651-4394-8AD0-F2BBCA798610}"/>
                  </a:ext>
                </a:extLst>
              </p:cNvPr>
              <p:cNvSpPr txBox="1"/>
              <p:nvPr/>
            </p:nvSpPr>
            <p:spPr>
              <a:xfrm>
                <a:off x="444616" y="1568852"/>
                <a:ext cx="4410290" cy="1754326"/>
              </a:xfrm>
              <a:prstGeom prst="rect">
                <a:avLst/>
              </a:prstGeom>
              <a:noFill/>
            </p:spPr>
            <p:txBody>
              <a:bodyPr wrap="square" rtlCol="0">
                <a:spAutoFit/>
              </a:bodyPr>
              <a:lstStyle/>
              <a:p>
                <a:r>
                  <a:rPr lang="zh-TW" altLang="en-US" dirty="0"/>
                  <a:t>使用者自己定義起始點 </a:t>
                </a:r>
                <a14:m>
                  <m:oMath xmlns:m="http://schemas.openxmlformats.org/officeDocument/2006/math">
                    <m:r>
                      <m:rPr>
                        <m:sty m:val="p"/>
                      </m:rPr>
                      <a:rPr lang="en-US" altLang="zh-TW" i="1" dirty="0" smtClean="0">
                        <a:solidFill>
                          <a:srgbClr val="FF0000"/>
                        </a:solidFill>
                        <a:latin typeface="Cambria Math" panose="02040503050406030204" pitchFamily="18" charset="0"/>
                      </a:rPr>
                      <m:t>S</m:t>
                    </m:r>
                  </m:oMath>
                </a14:m>
                <a:r>
                  <a:rPr lang="zh-TW" altLang="en-US" dirty="0"/>
                  <a:t>、終點 </a:t>
                </a:r>
                <a14:m>
                  <m:oMath xmlns:m="http://schemas.openxmlformats.org/officeDocument/2006/math">
                    <m:r>
                      <m:rPr>
                        <m:sty m:val="p"/>
                      </m:rPr>
                      <a:rPr lang="en-US" altLang="zh-TW" i="1" dirty="0" smtClean="0">
                        <a:solidFill>
                          <a:srgbClr val="FF0000"/>
                        </a:solidFill>
                        <a:latin typeface="Cambria Math" panose="02040503050406030204" pitchFamily="18" charset="0"/>
                      </a:rPr>
                      <m:t>E</m:t>
                    </m:r>
                  </m:oMath>
                </a14:m>
                <a:r>
                  <a:rPr lang="zh-TW" altLang="en-US" dirty="0"/>
                  <a:t>，串聯</a:t>
                </a:r>
                <a14:m>
                  <m:oMath xmlns:m="http://schemas.openxmlformats.org/officeDocument/2006/math">
                    <m:sSup>
                      <m:sSupPr>
                        <m:ctrlPr>
                          <a:rPr lang="en-US" altLang="zh-TW" i="1" dirty="0" smtClean="0">
                            <a:solidFill>
                              <a:srgbClr val="FF0000"/>
                            </a:solidFill>
                            <a:latin typeface="Cambria Math" panose="02040503050406030204" pitchFamily="18" charset="0"/>
                          </a:rPr>
                        </m:ctrlPr>
                      </m:sSupPr>
                      <m:e>
                        <m:r>
                          <a:rPr lang="en-US" altLang="zh-TW" i="1" dirty="0">
                            <a:solidFill>
                              <a:srgbClr val="FF0000"/>
                            </a:solidFill>
                            <a:latin typeface="Cambria Math" panose="02040503050406030204" pitchFamily="18" charset="0"/>
                          </a:rPr>
                          <m:t>4</m:t>
                        </m:r>
                      </m:e>
                      <m:sup>
                        <m:sSub>
                          <m:sSubPr>
                            <m:ctrlPr>
                              <a:rPr lang="en-US" altLang="zh-TW" b="0" i="1" dirty="0" smtClean="0">
                                <a:solidFill>
                                  <a:srgbClr val="FF0000"/>
                                </a:solidFill>
                                <a:latin typeface="Cambria Math" panose="02040503050406030204" pitchFamily="18" charset="0"/>
                              </a:rPr>
                            </m:ctrlPr>
                          </m:sSubPr>
                          <m:e>
                            <m:r>
                              <a:rPr lang="en-US" altLang="zh-TW" b="0" i="1" dirty="0" smtClean="0">
                                <a:solidFill>
                                  <a:srgbClr val="FF0000"/>
                                </a:solidFill>
                                <a:latin typeface="Cambria Math" panose="02040503050406030204" pitchFamily="18" charset="0"/>
                              </a:rPr>
                              <m:t>𝑛</m:t>
                            </m:r>
                          </m:e>
                          <m:sub>
                            <m:r>
                              <a:rPr lang="en-US" altLang="zh-TW" b="0" i="1" dirty="0" smtClean="0">
                                <a:solidFill>
                                  <a:srgbClr val="FF0000"/>
                                </a:solidFill>
                                <a:latin typeface="Cambria Math" panose="02040503050406030204" pitchFamily="18" charset="0"/>
                              </a:rPr>
                              <m:t>𝑖</m:t>
                            </m:r>
                          </m:sub>
                        </m:sSub>
                      </m:sup>
                    </m:sSup>
                  </m:oMath>
                </a14:m>
                <a:r>
                  <a:rPr lang="zh-TW" altLang="en-US" dirty="0"/>
                  <a:t> 這些區塊中最小值的點，找出可能的潛在路徑。</a:t>
                </a:r>
                <a:endParaRPr lang="en-US" altLang="zh-TW" dirty="0"/>
              </a:p>
              <a:p>
                <a:endParaRPr lang="en-US" altLang="zh-TW" dirty="0"/>
              </a:p>
              <a:p>
                <a:pPr marL="285750" indent="-285750">
                  <a:buClr>
                    <a:schemeClr val="accent1"/>
                  </a:buClr>
                  <a:buFont typeface="Arial" panose="020B0604020202020204" pitchFamily="34" charset="0"/>
                  <a:buChar char="•"/>
                </a:pPr>
                <a14:m>
                  <m:oMath xmlns:m="http://schemas.openxmlformats.org/officeDocument/2006/math">
                    <m:r>
                      <a:rPr lang="en-US" altLang="zh-TW" b="0" i="1" smtClean="0">
                        <a:latin typeface="Cambria Math" panose="02040503050406030204" pitchFamily="18" charset="0"/>
                      </a:rPr>
                      <m:t>𝑟</m:t>
                    </m:r>
                  </m:oMath>
                </a14:m>
                <a:r>
                  <a:rPr lang="en-US" altLang="zh-TW" dirty="0"/>
                  <a:t> </a:t>
                </a:r>
                <a:r>
                  <a:rPr lang="zh-TW" altLang="en-US" dirty="0"/>
                  <a:t>為 </a:t>
                </a:r>
                <a14:m>
                  <m:oMath xmlns:m="http://schemas.openxmlformats.org/officeDocument/2006/math">
                    <m:r>
                      <m:rPr>
                        <m:sty m:val="p"/>
                      </m:rPr>
                      <a:rPr lang="en-US" altLang="zh-TW" i="1" dirty="0">
                        <a:latin typeface="Cambria Math" panose="02040503050406030204" pitchFamily="18" charset="0"/>
                      </a:rPr>
                      <m:t>S</m:t>
                    </m:r>
                  </m:oMath>
                </a14:m>
                <a:r>
                  <a:rPr lang="zh-TW" altLang="en-US" dirty="0"/>
                  <a:t> 至 </a:t>
                </a:r>
                <a14:m>
                  <m:oMath xmlns:m="http://schemas.openxmlformats.org/officeDocument/2006/math">
                    <m:r>
                      <m:rPr>
                        <m:sty m:val="p"/>
                      </m:rPr>
                      <a:rPr lang="en-US" altLang="zh-TW" i="1" dirty="0">
                        <a:latin typeface="Cambria Math" panose="02040503050406030204" pitchFamily="18" charset="0"/>
                      </a:rPr>
                      <m:t>E</m:t>
                    </m:r>
                  </m:oMath>
                </a14:m>
                <a:r>
                  <a:rPr lang="zh-TW" altLang="en-US" dirty="0"/>
                  <a:t> 中間的點數</a:t>
                </a:r>
                <a:endParaRPr lang="en-US" altLang="zh-TW" dirty="0"/>
              </a:p>
              <a:p>
                <a:endParaRPr lang="zh-TW" altLang="en-US" dirty="0"/>
              </a:p>
            </p:txBody>
          </p:sp>
        </mc:Choice>
        <mc:Fallback xmlns="">
          <p:sp>
            <p:nvSpPr>
              <p:cNvPr id="5" name="文字方塊 4">
                <a:extLst>
                  <a:ext uri="{FF2B5EF4-FFF2-40B4-BE49-F238E27FC236}">
                    <a16:creationId xmlns:a16="http://schemas.microsoft.com/office/drawing/2014/main" id="{A19B5731-1651-4394-8AD0-F2BBCA798610}"/>
                  </a:ext>
                </a:extLst>
              </p:cNvPr>
              <p:cNvSpPr txBox="1">
                <a:spLocks noRot="1" noChangeAspect="1" noMove="1" noResize="1" noEditPoints="1" noAdjustHandles="1" noChangeArrowheads="1" noChangeShapeType="1" noTextEdit="1"/>
              </p:cNvSpPr>
              <p:nvPr/>
            </p:nvSpPr>
            <p:spPr>
              <a:xfrm>
                <a:off x="444616" y="1568852"/>
                <a:ext cx="4410290" cy="1754326"/>
              </a:xfrm>
              <a:prstGeom prst="rect">
                <a:avLst/>
              </a:prstGeom>
              <a:blipFill>
                <a:blip r:embed="rId3"/>
                <a:stretch>
                  <a:fillRect l="-1245" t="-173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61CADCE0-C319-4706-A1E9-4E0BC1760F6E}"/>
                  </a:ext>
                </a:extLst>
              </p:cNvPr>
              <p:cNvSpPr txBox="1"/>
              <p:nvPr/>
            </p:nvSpPr>
            <p:spPr>
              <a:xfrm>
                <a:off x="444616" y="3152935"/>
                <a:ext cx="4840449" cy="5078313"/>
              </a:xfrm>
              <a:prstGeom prst="rect">
                <a:avLst/>
              </a:prstGeom>
              <a:noFill/>
            </p:spPr>
            <p:txBody>
              <a:bodyPr wrap="square" rtlCol="0">
                <a:spAutoFit/>
              </a:bodyPr>
              <a:lstStyle/>
              <a:p>
                <a:pPr marL="285750" indent="-285750">
                  <a:buFont typeface="Wingdings" panose="05000000000000000000" pitchFamily="2" charset="2"/>
                  <a:buChar char="Ø"/>
                </a:pPr>
                <a14:m>
                  <m:oMath xmlns:m="http://schemas.openxmlformats.org/officeDocument/2006/math">
                    <m:r>
                      <a:rPr lang="en-US" altLang="zh-TW" b="0" i="1" smtClean="0">
                        <a:latin typeface="Cambria Math" panose="02040503050406030204" pitchFamily="18" charset="0"/>
                      </a:rPr>
                      <m:t>𝑛</m:t>
                    </m:r>
                    <m:r>
                      <a:rPr lang="en-US" altLang="zh-TW" i="1" smtClean="0">
                        <a:latin typeface="Cambria Math" panose="02040503050406030204" pitchFamily="18" charset="0"/>
                      </a:rPr>
                      <m:t>=1,</m:t>
                    </m:r>
                    <m:r>
                      <a:rPr lang="en-US" altLang="zh-TW" i="1" smtClean="0">
                        <a:latin typeface="Cambria Math" panose="02040503050406030204" pitchFamily="18" charset="0"/>
                      </a:rPr>
                      <m:t>𝑟</m:t>
                    </m:r>
                    <m:r>
                      <a:rPr lang="en-US" altLang="zh-TW" i="1" smtClean="0">
                        <a:latin typeface="Cambria Math" panose="02040503050406030204" pitchFamily="18" charset="0"/>
                      </a:rPr>
                      <m:t>=1</m:t>
                    </m:r>
                  </m:oMath>
                </a14:m>
                <a:endParaRPr lang="en-US" altLang="zh-TW" dirty="0"/>
              </a:p>
              <a:p>
                <a:pPr lvl="1"/>
                <a:r>
                  <a:rPr lang="zh-TW" altLang="en-US" dirty="0"/>
                  <a:t>有 </a:t>
                </a:r>
                <a14:m>
                  <m:oMath xmlns:m="http://schemas.openxmlformats.org/officeDocument/2006/math">
                    <m:sSub>
                      <m:sSubPr>
                        <m:ctrlPr>
                          <a:rPr lang="en-US" altLang="zh-TW" i="1">
                            <a:latin typeface="Cambria Math" panose="02040503050406030204" pitchFamily="18" charset="0"/>
                          </a:rPr>
                        </m:ctrlPr>
                      </m:sSubPr>
                      <m:e>
                        <m:r>
                          <m:rPr>
                            <m:sty m:val="p"/>
                          </m:rPr>
                          <a:rPr lang="en-US" altLang="zh-TW" i="1">
                            <a:latin typeface="Cambria Math" panose="02040503050406030204" pitchFamily="18" charset="0"/>
                          </a:rPr>
                          <m:t>M</m:t>
                        </m:r>
                      </m:e>
                      <m:sub>
                        <m:r>
                          <a:rPr lang="en-US" altLang="zh-TW" i="1">
                            <a:latin typeface="Cambria Math" panose="02040503050406030204" pitchFamily="18" charset="0"/>
                          </a:rPr>
                          <m:t>1</m:t>
                        </m:r>
                      </m:sub>
                    </m:sSub>
                  </m:oMath>
                </a14:m>
                <a:r>
                  <a:rPr lang="zh-TW" altLang="en-US" dirty="0"/>
                  <a:t>、 </a:t>
                </a:r>
                <a14:m>
                  <m:oMath xmlns:m="http://schemas.openxmlformats.org/officeDocument/2006/math">
                    <m:sSub>
                      <m:sSubPr>
                        <m:ctrlPr>
                          <a:rPr lang="en-US" altLang="zh-TW" i="1">
                            <a:latin typeface="Cambria Math" panose="02040503050406030204" pitchFamily="18" charset="0"/>
                          </a:rPr>
                        </m:ctrlPr>
                      </m:sSubPr>
                      <m:e>
                        <m:r>
                          <m:rPr>
                            <m:sty m:val="p"/>
                          </m:rPr>
                          <a:rPr lang="en-US" altLang="zh-TW" i="1">
                            <a:latin typeface="Cambria Math" panose="02040503050406030204" pitchFamily="18" charset="0"/>
                          </a:rPr>
                          <m:t>M</m:t>
                        </m:r>
                      </m:e>
                      <m:sub>
                        <m:r>
                          <a:rPr lang="en-US" altLang="zh-TW" i="1">
                            <a:latin typeface="Cambria Math" panose="02040503050406030204" pitchFamily="18" charset="0"/>
                          </a:rPr>
                          <m:t>2</m:t>
                        </m:r>
                      </m:sub>
                    </m:sSub>
                  </m:oMath>
                </a14:m>
                <a:r>
                  <a:rPr lang="zh-TW" altLang="en-US" dirty="0"/>
                  <a:t>、</a:t>
                </a:r>
                <a:r>
                  <a:rPr lang="en-US" altLang="zh-TW" dirty="0"/>
                  <a:t> </a:t>
                </a:r>
                <a14:m>
                  <m:oMath xmlns:m="http://schemas.openxmlformats.org/officeDocument/2006/math">
                    <m:sSub>
                      <m:sSubPr>
                        <m:ctrlPr>
                          <a:rPr lang="en-US" altLang="zh-TW" i="1">
                            <a:latin typeface="Cambria Math" panose="02040503050406030204" pitchFamily="18" charset="0"/>
                          </a:rPr>
                        </m:ctrlPr>
                      </m:sSubPr>
                      <m:e>
                        <m:r>
                          <m:rPr>
                            <m:sty m:val="p"/>
                          </m:rPr>
                          <a:rPr lang="en-US" altLang="zh-TW" i="1">
                            <a:latin typeface="Cambria Math" panose="02040503050406030204" pitchFamily="18" charset="0"/>
                          </a:rPr>
                          <m:t>M</m:t>
                        </m:r>
                      </m:e>
                      <m:sub>
                        <m:r>
                          <a:rPr lang="en-US" altLang="zh-TW" i="1">
                            <a:latin typeface="Cambria Math" panose="02040503050406030204" pitchFamily="18" charset="0"/>
                          </a:rPr>
                          <m:t>3</m:t>
                        </m:r>
                      </m:sub>
                    </m:sSub>
                  </m:oMath>
                </a14:m>
                <a:r>
                  <a:rPr lang="zh-TW" altLang="en-US" dirty="0"/>
                  <a:t>、</a:t>
                </a:r>
                <a:r>
                  <a:rPr lang="en-US" altLang="zh-TW" dirty="0"/>
                  <a:t> </a:t>
                </a:r>
                <a14:m>
                  <m:oMath xmlns:m="http://schemas.openxmlformats.org/officeDocument/2006/math">
                    <m:sSub>
                      <m:sSubPr>
                        <m:ctrlPr>
                          <a:rPr lang="en-US" altLang="zh-TW" i="1">
                            <a:latin typeface="Cambria Math" panose="02040503050406030204" pitchFamily="18" charset="0"/>
                          </a:rPr>
                        </m:ctrlPr>
                      </m:sSubPr>
                      <m:e>
                        <m:r>
                          <m:rPr>
                            <m:sty m:val="p"/>
                          </m:rPr>
                          <a:rPr lang="en-US" altLang="zh-TW" i="1">
                            <a:latin typeface="Cambria Math" panose="02040503050406030204" pitchFamily="18" charset="0"/>
                          </a:rPr>
                          <m:t>M</m:t>
                        </m:r>
                      </m:e>
                      <m:sub>
                        <m:r>
                          <a:rPr lang="en-US" altLang="zh-TW" i="1">
                            <a:latin typeface="Cambria Math" panose="02040503050406030204" pitchFamily="18" charset="0"/>
                          </a:rPr>
                          <m:t>4</m:t>
                        </m:r>
                      </m:sub>
                    </m:sSub>
                  </m:oMath>
                </a14:m>
                <a:r>
                  <a:rPr lang="zh-TW" altLang="en-US" dirty="0"/>
                  <a:t> 最小值的點</a:t>
                </a:r>
                <a:endParaRPr lang="en-US" altLang="zh-TW" dirty="0"/>
              </a:p>
              <a:p>
                <a:pPr lvl="1"/>
                <a:r>
                  <a:rPr lang="zh-TW" altLang="en-US" dirty="0"/>
                  <a:t>路徑為可能為</a:t>
                </a:r>
                <a:endParaRPr lang="en-US" altLang="zh-TW" dirty="0"/>
              </a:p>
              <a:p>
                <a:pPr lvl="1"/>
                <a14:m>
                  <m:oMath xmlns:m="http://schemas.openxmlformats.org/officeDocument/2006/math">
                    <m:r>
                      <m:rPr>
                        <m:sty m:val="p"/>
                      </m:rPr>
                      <a:rPr lang="en-US" altLang="zh-TW" i="1" dirty="0">
                        <a:latin typeface="Cambria Math" panose="02040503050406030204" pitchFamily="18" charset="0"/>
                        <a:ea typeface="Cambria Math" panose="02040503050406030204" pitchFamily="18" charset="0"/>
                      </a:rPr>
                      <m:t>S</m:t>
                    </m:r>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m:rPr>
                            <m:sty m:val="p"/>
                          </m:rPr>
                          <a:rPr lang="en-US" altLang="zh-TW" i="1">
                            <a:latin typeface="Cambria Math" panose="02040503050406030204" pitchFamily="18" charset="0"/>
                            <a:ea typeface="Cambria Math" panose="02040503050406030204" pitchFamily="18" charset="0"/>
                          </a:rPr>
                          <m:t>M</m:t>
                        </m:r>
                      </m:e>
                      <m:sub>
                        <m:r>
                          <a:rPr lang="en-US" altLang="zh-TW" i="1">
                            <a:latin typeface="Cambria Math" panose="02040503050406030204" pitchFamily="18" charset="0"/>
                            <a:ea typeface="Cambria Math" panose="02040503050406030204" pitchFamily="18" charset="0"/>
                          </a:rPr>
                          <m:t>1</m:t>
                        </m:r>
                      </m:sub>
                    </m:sSub>
                    <m:r>
                      <a:rPr lang="en-US" altLang="zh-TW" i="1">
                        <a:latin typeface="Cambria Math" panose="02040503050406030204" pitchFamily="18" charset="0"/>
                        <a:ea typeface="Cambria Math" panose="02040503050406030204" pitchFamily="18" charset="0"/>
                      </a:rPr>
                      <m:t>→</m:t>
                    </m:r>
                    <m:r>
                      <m:rPr>
                        <m:sty m:val="p"/>
                      </m:rPr>
                      <a:rPr lang="en-US" altLang="zh-TW" i="1">
                        <a:latin typeface="Cambria Math" panose="02040503050406030204" pitchFamily="18" charset="0"/>
                        <a:ea typeface="Cambria Math" panose="02040503050406030204" pitchFamily="18" charset="0"/>
                      </a:rPr>
                      <m:t>E</m:t>
                    </m:r>
                  </m:oMath>
                </a14:m>
                <a:r>
                  <a:rPr lang="zh-TW" altLang="en-US" dirty="0"/>
                  <a:t>、</a:t>
                </a:r>
                <a14:m>
                  <m:oMath xmlns:m="http://schemas.openxmlformats.org/officeDocument/2006/math">
                    <m:r>
                      <m:rPr>
                        <m:sty m:val="p"/>
                      </m:rPr>
                      <a:rPr lang="en-US" altLang="zh-TW" i="1" dirty="0">
                        <a:latin typeface="Cambria Math" panose="02040503050406030204" pitchFamily="18" charset="0"/>
                        <a:ea typeface="Cambria Math" panose="02040503050406030204" pitchFamily="18" charset="0"/>
                      </a:rPr>
                      <m:t>S</m:t>
                    </m:r>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m:rPr>
                            <m:sty m:val="p"/>
                          </m:rPr>
                          <a:rPr lang="en-US" altLang="zh-TW" i="1">
                            <a:latin typeface="Cambria Math" panose="02040503050406030204" pitchFamily="18" charset="0"/>
                            <a:ea typeface="Cambria Math" panose="02040503050406030204" pitchFamily="18" charset="0"/>
                          </a:rPr>
                          <m:t>M</m:t>
                        </m:r>
                      </m:e>
                      <m:sub>
                        <m:r>
                          <a:rPr lang="en-US" altLang="zh-TW" i="1">
                            <a:latin typeface="Cambria Math" panose="02040503050406030204" pitchFamily="18" charset="0"/>
                            <a:ea typeface="Cambria Math" panose="02040503050406030204" pitchFamily="18" charset="0"/>
                          </a:rPr>
                          <m:t>2</m:t>
                        </m:r>
                      </m:sub>
                    </m:sSub>
                    <m:r>
                      <a:rPr lang="en-US" altLang="zh-TW" i="1">
                        <a:latin typeface="Cambria Math" panose="02040503050406030204" pitchFamily="18" charset="0"/>
                        <a:ea typeface="Cambria Math" panose="02040503050406030204" pitchFamily="18" charset="0"/>
                      </a:rPr>
                      <m:t>→</m:t>
                    </m:r>
                    <m:r>
                      <m:rPr>
                        <m:sty m:val="p"/>
                      </m:rPr>
                      <a:rPr lang="en-US" altLang="zh-TW" i="1">
                        <a:latin typeface="Cambria Math" panose="02040503050406030204" pitchFamily="18" charset="0"/>
                        <a:ea typeface="Cambria Math" panose="02040503050406030204" pitchFamily="18" charset="0"/>
                      </a:rPr>
                      <m:t>E</m:t>
                    </m:r>
                  </m:oMath>
                </a14:m>
                <a:r>
                  <a:rPr lang="zh-TW" altLang="en-US" dirty="0"/>
                  <a:t>、</a:t>
                </a:r>
                <a:endParaRPr lang="en-US" altLang="zh-TW" dirty="0"/>
              </a:p>
              <a:p>
                <a:pPr lvl="1"/>
                <a14:m>
                  <m:oMath xmlns:m="http://schemas.openxmlformats.org/officeDocument/2006/math">
                    <m:r>
                      <m:rPr>
                        <m:sty m:val="p"/>
                      </m:rPr>
                      <a:rPr lang="en-US" altLang="zh-TW" i="1" dirty="0">
                        <a:latin typeface="Cambria Math" panose="02040503050406030204" pitchFamily="18" charset="0"/>
                        <a:ea typeface="Cambria Math" panose="02040503050406030204" pitchFamily="18" charset="0"/>
                      </a:rPr>
                      <m:t>S</m:t>
                    </m:r>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m:rPr>
                            <m:sty m:val="p"/>
                          </m:rPr>
                          <a:rPr lang="en-US" altLang="zh-TW" i="1">
                            <a:latin typeface="Cambria Math" panose="02040503050406030204" pitchFamily="18" charset="0"/>
                            <a:ea typeface="Cambria Math" panose="02040503050406030204" pitchFamily="18" charset="0"/>
                          </a:rPr>
                          <m:t>M</m:t>
                        </m:r>
                      </m:e>
                      <m:sub>
                        <m:r>
                          <a:rPr lang="en-US" altLang="zh-TW" i="1">
                            <a:latin typeface="Cambria Math" panose="02040503050406030204" pitchFamily="18" charset="0"/>
                            <a:ea typeface="Cambria Math" panose="02040503050406030204" pitchFamily="18" charset="0"/>
                          </a:rPr>
                          <m:t>3</m:t>
                        </m:r>
                      </m:sub>
                    </m:sSub>
                    <m:r>
                      <a:rPr lang="en-US" altLang="zh-TW" i="1">
                        <a:latin typeface="Cambria Math" panose="02040503050406030204" pitchFamily="18" charset="0"/>
                        <a:ea typeface="Cambria Math" panose="02040503050406030204" pitchFamily="18" charset="0"/>
                      </a:rPr>
                      <m:t>→</m:t>
                    </m:r>
                    <m:r>
                      <m:rPr>
                        <m:sty m:val="p"/>
                      </m:rPr>
                      <a:rPr lang="en-US" altLang="zh-TW" i="1">
                        <a:latin typeface="Cambria Math" panose="02040503050406030204" pitchFamily="18" charset="0"/>
                        <a:ea typeface="Cambria Math" panose="02040503050406030204" pitchFamily="18" charset="0"/>
                      </a:rPr>
                      <m:t>E</m:t>
                    </m:r>
                  </m:oMath>
                </a14:m>
                <a:r>
                  <a:rPr lang="zh-TW" altLang="en-US" dirty="0"/>
                  <a:t>、</a:t>
                </a:r>
                <a14:m>
                  <m:oMath xmlns:m="http://schemas.openxmlformats.org/officeDocument/2006/math">
                    <m:r>
                      <m:rPr>
                        <m:sty m:val="p"/>
                      </m:rPr>
                      <a:rPr lang="en-US" altLang="zh-TW" i="1" dirty="0">
                        <a:latin typeface="Cambria Math" panose="02040503050406030204" pitchFamily="18" charset="0"/>
                        <a:ea typeface="Cambria Math" panose="02040503050406030204" pitchFamily="18" charset="0"/>
                      </a:rPr>
                      <m:t>S</m:t>
                    </m:r>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m:rPr>
                            <m:sty m:val="p"/>
                          </m:rPr>
                          <a:rPr lang="en-US" altLang="zh-TW" i="1">
                            <a:latin typeface="Cambria Math" panose="02040503050406030204" pitchFamily="18" charset="0"/>
                            <a:ea typeface="Cambria Math" panose="02040503050406030204" pitchFamily="18" charset="0"/>
                          </a:rPr>
                          <m:t>M</m:t>
                        </m:r>
                      </m:e>
                      <m:sub>
                        <m:r>
                          <a:rPr lang="en-US" altLang="zh-TW" i="1">
                            <a:latin typeface="Cambria Math" panose="02040503050406030204" pitchFamily="18" charset="0"/>
                            <a:ea typeface="Cambria Math" panose="02040503050406030204" pitchFamily="18" charset="0"/>
                          </a:rPr>
                          <m:t>4</m:t>
                        </m:r>
                      </m:sub>
                    </m:sSub>
                    <m:r>
                      <a:rPr lang="en-US" altLang="zh-TW" i="1">
                        <a:latin typeface="Cambria Math" panose="02040503050406030204" pitchFamily="18" charset="0"/>
                        <a:ea typeface="Cambria Math" panose="02040503050406030204" pitchFamily="18" charset="0"/>
                      </a:rPr>
                      <m:t>→</m:t>
                    </m:r>
                    <m:r>
                      <m:rPr>
                        <m:sty m:val="p"/>
                      </m:rPr>
                      <a:rPr lang="en-US" altLang="zh-TW" i="1">
                        <a:latin typeface="Cambria Math" panose="02040503050406030204" pitchFamily="18" charset="0"/>
                        <a:ea typeface="Cambria Math" panose="02040503050406030204" pitchFamily="18" charset="0"/>
                      </a:rPr>
                      <m:t>E</m:t>
                    </m:r>
                  </m:oMath>
                </a14:m>
                <a:endParaRPr lang="zh-TW" altLang="en-US" dirty="0"/>
              </a:p>
              <a:p>
                <a:pPr marL="285750" indent="-285750">
                  <a:buClr>
                    <a:schemeClr val="tx1"/>
                  </a:buClr>
                  <a:buFont typeface="Wingdings" panose="05000000000000000000" pitchFamily="2" charset="2"/>
                  <a:buChar char="Ø"/>
                </a:pPr>
                <a14:m>
                  <m:oMath xmlns:m="http://schemas.openxmlformats.org/officeDocument/2006/math">
                    <m:r>
                      <a:rPr lang="en-US" altLang="zh-TW" i="1">
                        <a:latin typeface="Cambria Math" panose="02040503050406030204" pitchFamily="18" charset="0"/>
                      </a:rPr>
                      <m:t>𝑛</m:t>
                    </m:r>
                    <m:r>
                      <a:rPr lang="en-US" altLang="zh-TW" i="1">
                        <a:latin typeface="Cambria Math" panose="02040503050406030204" pitchFamily="18" charset="0"/>
                      </a:rPr>
                      <m:t> =1,</m:t>
                    </m:r>
                    <m:r>
                      <a:rPr lang="en-US" altLang="zh-TW" i="1">
                        <a:latin typeface="Cambria Math" panose="02040503050406030204" pitchFamily="18" charset="0"/>
                      </a:rPr>
                      <m:t>𝑟</m:t>
                    </m:r>
                    <m:r>
                      <a:rPr lang="en-US" altLang="zh-TW" i="1">
                        <a:latin typeface="Cambria Math" panose="02040503050406030204" pitchFamily="18" charset="0"/>
                      </a:rPr>
                      <m:t>=2</m:t>
                    </m:r>
                  </m:oMath>
                </a14:m>
                <a:endParaRPr lang="en-US" altLang="zh-TW" dirty="0"/>
              </a:p>
              <a:p>
                <a:pPr>
                  <a:buClr>
                    <a:schemeClr val="tx1"/>
                  </a:buClr>
                </a:pPr>
                <a:r>
                  <a:rPr lang="en-US" altLang="zh-TW" dirty="0"/>
                  <a:t>	</a:t>
                </a:r>
                <a:r>
                  <a:rPr lang="zh-TW" altLang="en-US" dirty="0"/>
                  <a:t>路徑為可能為</a:t>
                </a:r>
                <a:endParaRPr lang="en-US" altLang="zh-TW" i="1" dirty="0">
                  <a:latin typeface="Cambria Math" panose="02040503050406030204" pitchFamily="18" charset="0"/>
                  <a:ea typeface="Cambria Math" panose="02040503050406030204" pitchFamily="18" charset="0"/>
                </a:endParaRPr>
              </a:p>
              <a:p>
                <a:pPr>
                  <a:buClr>
                    <a:schemeClr val="tx1"/>
                  </a:buClr>
                </a:pPr>
                <a:r>
                  <a:rPr lang="en-US" altLang="zh-TW" dirty="0">
                    <a:ea typeface="Cambria Math" panose="02040503050406030204" pitchFamily="18" charset="0"/>
                  </a:rPr>
                  <a:t>	</a:t>
                </a:r>
                <a14:m>
                  <m:oMath xmlns:m="http://schemas.openxmlformats.org/officeDocument/2006/math">
                    <m:r>
                      <m:rPr>
                        <m:sty m:val="p"/>
                      </m:rPr>
                      <a:rPr lang="en-US" altLang="zh-TW" i="1" dirty="0">
                        <a:latin typeface="Cambria Math" panose="02040503050406030204" pitchFamily="18" charset="0"/>
                        <a:ea typeface="Cambria Math" panose="02040503050406030204" pitchFamily="18" charset="0"/>
                      </a:rPr>
                      <m:t>S</m:t>
                    </m:r>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m:rPr>
                            <m:sty m:val="p"/>
                          </m:rPr>
                          <a:rPr lang="en-US" altLang="zh-TW" i="1">
                            <a:latin typeface="Cambria Math" panose="02040503050406030204" pitchFamily="18" charset="0"/>
                            <a:ea typeface="Cambria Math" panose="02040503050406030204" pitchFamily="18" charset="0"/>
                          </a:rPr>
                          <m:t>M</m:t>
                        </m:r>
                      </m:e>
                      <m:sub>
                        <m:r>
                          <a:rPr lang="en-US" altLang="zh-TW" i="1">
                            <a:latin typeface="Cambria Math" panose="02040503050406030204" pitchFamily="18" charset="0"/>
                            <a:ea typeface="Cambria Math" panose="02040503050406030204" pitchFamily="18" charset="0"/>
                          </a:rPr>
                          <m:t>1</m:t>
                        </m:r>
                      </m:sub>
                    </m:sSub>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m:rPr>
                            <m:sty m:val="p"/>
                          </m:rPr>
                          <a:rPr lang="en-US" altLang="zh-TW" i="1">
                            <a:latin typeface="Cambria Math" panose="02040503050406030204" pitchFamily="18" charset="0"/>
                            <a:ea typeface="Cambria Math" panose="02040503050406030204" pitchFamily="18" charset="0"/>
                          </a:rPr>
                          <m:t>M</m:t>
                        </m:r>
                      </m:e>
                      <m:sub>
                        <m:r>
                          <a:rPr lang="en-US" altLang="zh-TW" i="1">
                            <a:latin typeface="Cambria Math" panose="02040503050406030204" pitchFamily="18" charset="0"/>
                            <a:ea typeface="Cambria Math" panose="02040503050406030204" pitchFamily="18" charset="0"/>
                          </a:rPr>
                          <m:t>2</m:t>
                        </m:r>
                      </m:sub>
                    </m:sSub>
                    <m:r>
                      <a:rPr lang="en-US" altLang="zh-TW" i="1">
                        <a:latin typeface="Cambria Math" panose="02040503050406030204" pitchFamily="18" charset="0"/>
                        <a:ea typeface="Cambria Math" panose="02040503050406030204" pitchFamily="18" charset="0"/>
                      </a:rPr>
                      <m:t>→</m:t>
                    </m:r>
                    <m:r>
                      <m:rPr>
                        <m:sty m:val="p"/>
                      </m:rPr>
                      <a:rPr lang="en-US" altLang="zh-TW" i="1">
                        <a:latin typeface="Cambria Math" panose="02040503050406030204" pitchFamily="18" charset="0"/>
                        <a:ea typeface="Cambria Math" panose="02040503050406030204" pitchFamily="18" charset="0"/>
                      </a:rPr>
                      <m:t>E</m:t>
                    </m:r>
                  </m:oMath>
                </a14:m>
                <a:r>
                  <a:rPr lang="zh-TW" altLang="en-US" dirty="0"/>
                  <a:t>、</a:t>
                </a:r>
                <a:r>
                  <a:rPr lang="en-US" altLang="zh-TW" dirty="0">
                    <a:ea typeface="Cambria Math" panose="02040503050406030204" pitchFamily="18" charset="0"/>
                  </a:rPr>
                  <a:t> </a:t>
                </a:r>
                <a14:m>
                  <m:oMath xmlns:m="http://schemas.openxmlformats.org/officeDocument/2006/math">
                    <m:r>
                      <m:rPr>
                        <m:sty m:val="p"/>
                      </m:rPr>
                      <a:rPr lang="en-US" altLang="zh-TW" i="1" dirty="0">
                        <a:latin typeface="Cambria Math" panose="02040503050406030204" pitchFamily="18" charset="0"/>
                        <a:ea typeface="Cambria Math" panose="02040503050406030204" pitchFamily="18" charset="0"/>
                      </a:rPr>
                      <m:t>S</m:t>
                    </m:r>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m:rPr>
                            <m:sty m:val="p"/>
                          </m:rPr>
                          <a:rPr lang="en-US" altLang="zh-TW" i="1">
                            <a:latin typeface="Cambria Math" panose="02040503050406030204" pitchFamily="18" charset="0"/>
                            <a:ea typeface="Cambria Math" panose="02040503050406030204" pitchFamily="18" charset="0"/>
                          </a:rPr>
                          <m:t>M</m:t>
                        </m:r>
                      </m:e>
                      <m:sub>
                        <m:r>
                          <a:rPr lang="en-US" altLang="zh-TW" i="1">
                            <a:latin typeface="Cambria Math" panose="02040503050406030204" pitchFamily="18" charset="0"/>
                            <a:ea typeface="Cambria Math" panose="02040503050406030204" pitchFamily="18" charset="0"/>
                          </a:rPr>
                          <m:t>2</m:t>
                        </m:r>
                      </m:sub>
                    </m:sSub>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m:rPr>
                            <m:sty m:val="p"/>
                          </m:rPr>
                          <a:rPr lang="en-US" altLang="zh-TW" i="1">
                            <a:latin typeface="Cambria Math" panose="02040503050406030204" pitchFamily="18" charset="0"/>
                            <a:ea typeface="Cambria Math" panose="02040503050406030204" pitchFamily="18" charset="0"/>
                          </a:rPr>
                          <m:t>M</m:t>
                        </m:r>
                      </m:e>
                      <m:sub>
                        <m:r>
                          <a:rPr lang="en-US" altLang="zh-TW" i="1">
                            <a:latin typeface="Cambria Math" panose="02040503050406030204" pitchFamily="18" charset="0"/>
                            <a:ea typeface="Cambria Math" panose="02040503050406030204" pitchFamily="18" charset="0"/>
                          </a:rPr>
                          <m:t>1</m:t>
                        </m:r>
                      </m:sub>
                    </m:sSub>
                    <m:r>
                      <a:rPr lang="en-US" altLang="zh-TW" i="1">
                        <a:latin typeface="Cambria Math" panose="02040503050406030204" pitchFamily="18" charset="0"/>
                        <a:ea typeface="Cambria Math" panose="02040503050406030204" pitchFamily="18" charset="0"/>
                      </a:rPr>
                      <m:t>→</m:t>
                    </m:r>
                    <m:r>
                      <m:rPr>
                        <m:sty m:val="p"/>
                      </m:rPr>
                      <a:rPr lang="en-US" altLang="zh-TW" i="1">
                        <a:latin typeface="Cambria Math" panose="02040503050406030204" pitchFamily="18" charset="0"/>
                        <a:ea typeface="Cambria Math" panose="02040503050406030204" pitchFamily="18" charset="0"/>
                      </a:rPr>
                      <m:t>E</m:t>
                    </m:r>
                  </m:oMath>
                </a14:m>
                <a:r>
                  <a:rPr lang="zh-TW" altLang="en-US" dirty="0"/>
                  <a:t>、</a:t>
                </a:r>
                <a:endParaRPr lang="en-US" altLang="zh-TW" dirty="0"/>
              </a:p>
              <a:p>
                <a:pPr>
                  <a:buClr>
                    <a:schemeClr val="tx1"/>
                  </a:buClr>
                </a:pPr>
                <a:r>
                  <a:rPr lang="zh-TW" altLang="en-US" dirty="0">
                    <a:ea typeface="Cambria Math" panose="02040503050406030204" pitchFamily="18" charset="0"/>
                  </a:rPr>
                  <a:t> </a:t>
                </a:r>
                <a14:m>
                  <m:oMath xmlns:m="http://schemas.openxmlformats.org/officeDocument/2006/math">
                    <m:r>
                      <a:rPr lang="zh-TW" altLang="en-US" i="1" dirty="0">
                        <a:latin typeface="Cambria Math" panose="02040503050406030204" pitchFamily="18" charset="0"/>
                        <a:ea typeface="Cambria Math" panose="02040503050406030204" pitchFamily="18" charset="0"/>
                      </a:rPr>
                      <m:t> </m:t>
                    </m:r>
                    <m:r>
                      <a:rPr lang="zh-TW" altLang="en-US" i="1" dirty="0" smtClean="0">
                        <a:latin typeface="Cambria Math" panose="02040503050406030204" pitchFamily="18" charset="0"/>
                        <a:ea typeface="Cambria Math" panose="02040503050406030204" pitchFamily="18" charset="0"/>
                      </a:rPr>
                      <m:t> </m:t>
                    </m:r>
                    <m:r>
                      <a:rPr lang="zh-TW" altLang="en-US" i="1" dirty="0">
                        <a:latin typeface="Cambria Math" panose="02040503050406030204" pitchFamily="18" charset="0"/>
                        <a:ea typeface="Cambria Math" panose="02040503050406030204" pitchFamily="18" charset="0"/>
                      </a:rPr>
                      <m:t> </m:t>
                    </m:r>
                    <m:r>
                      <a:rPr lang="zh-TW" altLang="en-US" i="1" dirty="0" smtClean="0">
                        <a:latin typeface="Cambria Math" panose="02040503050406030204" pitchFamily="18" charset="0"/>
                        <a:ea typeface="Cambria Math" panose="02040503050406030204" pitchFamily="18" charset="0"/>
                      </a:rPr>
                      <m:t> </m:t>
                    </m:r>
                    <m:r>
                      <a:rPr lang="zh-TW" altLang="en-US" i="1" dirty="0">
                        <a:latin typeface="Cambria Math" panose="02040503050406030204" pitchFamily="18" charset="0"/>
                        <a:ea typeface="Cambria Math" panose="02040503050406030204" pitchFamily="18" charset="0"/>
                      </a:rPr>
                      <m:t> </m:t>
                    </m:r>
                    <m:r>
                      <a:rPr lang="zh-TW" altLang="en-US" i="1" dirty="0" smtClean="0">
                        <a:latin typeface="Cambria Math" panose="02040503050406030204" pitchFamily="18" charset="0"/>
                        <a:ea typeface="Cambria Math" panose="02040503050406030204" pitchFamily="18" charset="0"/>
                      </a:rPr>
                      <m:t> </m:t>
                    </m:r>
                    <m:r>
                      <a:rPr lang="zh-TW" altLang="en-US" i="1" dirty="0">
                        <a:latin typeface="Cambria Math" panose="02040503050406030204" pitchFamily="18" charset="0"/>
                        <a:ea typeface="Cambria Math" panose="02040503050406030204" pitchFamily="18" charset="0"/>
                      </a:rPr>
                      <m:t> </m:t>
                    </m:r>
                    <m:r>
                      <a:rPr lang="zh-TW" altLang="en-US" i="1" dirty="0" smtClean="0">
                        <a:latin typeface="Cambria Math" panose="02040503050406030204" pitchFamily="18" charset="0"/>
                        <a:ea typeface="Cambria Math" panose="02040503050406030204" pitchFamily="18" charset="0"/>
                      </a:rPr>
                      <m:t> </m:t>
                    </m:r>
                    <m:r>
                      <m:rPr>
                        <m:sty m:val="p"/>
                      </m:rPr>
                      <a:rPr lang="en-US" altLang="zh-TW" i="1" dirty="0">
                        <a:latin typeface="Cambria Math" panose="02040503050406030204" pitchFamily="18" charset="0"/>
                        <a:ea typeface="Cambria Math" panose="02040503050406030204" pitchFamily="18" charset="0"/>
                      </a:rPr>
                      <m:t>S</m:t>
                    </m:r>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m:rPr>
                            <m:sty m:val="p"/>
                          </m:rPr>
                          <a:rPr lang="en-US" altLang="zh-TW" i="1">
                            <a:latin typeface="Cambria Math" panose="02040503050406030204" pitchFamily="18" charset="0"/>
                            <a:ea typeface="Cambria Math" panose="02040503050406030204" pitchFamily="18" charset="0"/>
                          </a:rPr>
                          <m:t>M</m:t>
                        </m:r>
                      </m:e>
                      <m:sub>
                        <m:r>
                          <a:rPr lang="en-US" altLang="zh-TW" i="1">
                            <a:latin typeface="Cambria Math" panose="02040503050406030204" pitchFamily="18" charset="0"/>
                            <a:ea typeface="Cambria Math" panose="02040503050406030204" pitchFamily="18" charset="0"/>
                          </a:rPr>
                          <m:t>1</m:t>
                        </m:r>
                      </m:sub>
                    </m:sSub>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m:rPr>
                            <m:sty m:val="p"/>
                          </m:rPr>
                          <a:rPr lang="en-US" altLang="zh-TW" i="1">
                            <a:latin typeface="Cambria Math" panose="02040503050406030204" pitchFamily="18" charset="0"/>
                            <a:ea typeface="Cambria Math" panose="02040503050406030204" pitchFamily="18" charset="0"/>
                          </a:rPr>
                          <m:t>M</m:t>
                        </m:r>
                      </m:e>
                      <m:sub>
                        <m:r>
                          <a:rPr lang="en-US" altLang="zh-TW" i="1">
                            <a:latin typeface="Cambria Math" panose="02040503050406030204" pitchFamily="18" charset="0"/>
                            <a:ea typeface="Cambria Math" panose="02040503050406030204" pitchFamily="18" charset="0"/>
                          </a:rPr>
                          <m:t>3</m:t>
                        </m:r>
                      </m:sub>
                    </m:sSub>
                    <m:r>
                      <a:rPr lang="en-US" altLang="zh-TW" i="1">
                        <a:latin typeface="Cambria Math" panose="02040503050406030204" pitchFamily="18" charset="0"/>
                        <a:ea typeface="Cambria Math" panose="02040503050406030204" pitchFamily="18" charset="0"/>
                      </a:rPr>
                      <m:t>→</m:t>
                    </m:r>
                    <m:r>
                      <m:rPr>
                        <m:sty m:val="p"/>
                      </m:rPr>
                      <a:rPr lang="en-US" altLang="zh-TW" i="1">
                        <a:latin typeface="Cambria Math" panose="02040503050406030204" pitchFamily="18" charset="0"/>
                        <a:ea typeface="Cambria Math" panose="02040503050406030204" pitchFamily="18" charset="0"/>
                      </a:rPr>
                      <m:t>E</m:t>
                    </m:r>
                    <m:r>
                      <m:rPr>
                        <m:nor/>
                      </m:rPr>
                      <a:rPr lang="zh-TW" altLang="en-US" dirty="0"/>
                      <m:t>、</m:t>
                    </m:r>
                  </m:oMath>
                </a14:m>
                <a:r>
                  <a:rPr lang="en-US" altLang="zh-TW" dirty="0">
                    <a:ea typeface="Cambria Math" panose="02040503050406030204" pitchFamily="18" charset="0"/>
                  </a:rPr>
                  <a:t> </a:t>
                </a:r>
                <a14:m>
                  <m:oMath xmlns:m="http://schemas.openxmlformats.org/officeDocument/2006/math">
                    <m:r>
                      <m:rPr>
                        <m:sty m:val="p"/>
                      </m:rPr>
                      <a:rPr lang="en-US" altLang="zh-TW" i="1" dirty="0">
                        <a:latin typeface="Cambria Math" panose="02040503050406030204" pitchFamily="18" charset="0"/>
                        <a:ea typeface="Cambria Math" panose="02040503050406030204" pitchFamily="18" charset="0"/>
                      </a:rPr>
                      <m:t>S</m:t>
                    </m:r>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m:rPr>
                            <m:sty m:val="p"/>
                          </m:rPr>
                          <a:rPr lang="en-US" altLang="zh-TW" i="1">
                            <a:latin typeface="Cambria Math" panose="02040503050406030204" pitchFamily="18" charset="0"/>
                            <a:ea typeface="Cambria Math" panose="02040503050406030204" pitchFamily="18" charset="0"/>
                          </a:rPr>
                          <m:t>M</m:t>
                        </m:r>
                      </m:e>
                      <m:sub>
                        <m:r>
                          <a:rPr lang="en-US" altLang="zh-TW" i="1">
                            <a:latin typeface="Cambria Math" panose="02040503050406030204" pitchFamily="18" charset="0"/>
                            <a:ea typeface="Cambria Math" panose="02040503050406030204" pitchFamily="18" charset="0"/>
                          </a:rPr>
                          <m:t>3</m:t>
                        </m:r>
                      </m:sub>
                    </m:sSub>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m:rPr>
                            <m:sty m:val="p"/>
                          </m:rPr>
                          <a:rPr lang="en-US" altLang="zh-TW" i="1">
                            <a:latin typeface="Cambria Math" panose="02040503050406030204" pitchFamily="18" charset="0"/>
                            <a:ea typeface="Cambria Math" panose="02040503050406030204" pitchFamily="18" charset="0"/>
                          </a:rPr>
                          <m:t>M</m:t>
                        </m:r>
                      </m:e>
                      <m:sub>
                        <m:r>
                          <a:rPr lang="en-US" altLang="zh-TW" i="1">
                            <a:latin typeface="Cambria Math" panose="02040503050406030204" pitchFamily="18" charset="0"/>
                            <a:ea typeface="Cambria Math" panose="02040503050406030204" pitchFamily="18" charset="0"/>
                          </a:rPr>
                          <m:t>4</m:t>
                        </m:r>
                      </m:sub>
                    </m:sSub>
                    <m:r>
                      <a:rPr lang="en-US" altLang="zh-TW" i="1">
                        <a:latin typeface="Cambria Math" panose="02040503050406030204" pitchFamily="18" charset="0"/>
                        <a:ea typeface="Cambria Math" panose="02040503050406030204" pitchFamily="18" charset="0"/>
                      </a:rPr>
                      <m:t>→</m:t>
                    </m:r>
                    <m:r>
                      <m:rPr>
                        <m:sty m:val="p"/>
                      </m:rPr>
                      <a:rPr lang="en-US" altLang="zh-TW" i="1">
                        <a:latin typeface="Cambria Math" panose="02040503050406030204" pitchFamily="18" charset="0"/>
                        <a:ea typeface="Cambria Math" panose="02040503050406030204" pitchFamily="18" charset="0"/>
                      </a:rPr>
                      <m:t>E</m:t>
                    </m:r>
                  </m:oMath>
                </a14:m>
                <a:r>
                  <a:rPr lang="zh-TW" altLang="en-US" dirty="0"/>
                  <a:t>、</a:t>
                </a:r>
                <a:endParaRPr lang="en-US" altLang="zh-TW" dirty="0"/>
              </a:p>
              <a:p>
                <a:pPr>
                  <a:buClr>
                    <a:schemeClr val="tx1"/>
                  </a:buClr>
                </a:pPr>
                <a:r>
                  <a:rPr lang="en-US" altLang="zh-TW" dirty="0"/>
                  <a:t>	</a:t>
                </a:r>
                <a14:m>
                  <m:oMath xmlns:m="http://schemas.openxmlformats.org/officeDocument/2006/math">
                    <m:r>
                      <m:rPr>
                        <m:sty m:val="p"/>
                      </m:rPr>
                      <a:rPr lang="en-US" altLang="zh-TW" i="1" dirty="0">
                        <a:latin typeface="Cambria Math" panose="02040503050406030204" pitchFamily="18" charset="0"/>
                        <a:ea typeface="Cambria Math" panose="02040503050406030204" pitchFamily="18" charset="0"/>
                      </a:rPr>
                      <m:t>S</m:t>
                    </m:r>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m:rPr>
                            <m:sty m:val="p"/>
                          </m:rPr>
                          <a:rPr lang="en-US" altLang="zh-TW" i="1">
                            <a:latin typeface="Cambria Math" panose="02040503050406030204" pitchFamily="18" charset="0"/>
                            <a:ea typeface="Cambria Math" panose="02040503050406030204" pitchFamily="18" charset="0"/>
                          </a:rPr>
                          <m:t>M</m:t>
                        </m:r>
                      </m:e>
                      <m:sub>
                        <m:r>
                          <a:rPr lang="en-US" altLang="zh-TW" i="1">
                            <a:latin typeface="Cambria Math" panose="02040503050406030204" pitchFamily="18" charset="0"/>
                            <a:ea typeface="Cambria Math" panose="02040503050406030204" pitchFamily="18" charset="0"/>
                          </a:rPr>
                          <m:t>1</m:t>
                        </m:r>
                      </m:sub>
                    </m:sSub>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m:rPr>
                            <m:sty m:val="p"/>
                          </m:rPr>
                          <a:rPr lang="en-US" altLang="zh-TW" i="1">
                            <a:latin typeface="Cambria Math" panose="02040503050406030204" pitchFamily="18" charset="0"/>
                            <a:ea typeface="Cambria Math" panose="02040503050406030204" pitchFamily="18" charset="0"/>
                          </a:rPr>
                          <m:t>M</m:t>
                        </m:r>
                      </m:e>
                      <m:sub>
                        <m:r>
                          <a:rPr lang="en-US" altLang="zh-TW" i="1">
                            <a:latin typeface="Cambria Math" panose="02040503050406030204" pitchFamily="18" charset="0"/>
                            <a:ea typeface="Cambria Math" panose="02040503050406030204" pitchFamily="18" charset="0"/>
                          </a:rPr>
                          <m:t>4</m:t>
                        </m:r>
                      </m:sub>
                    </m:sSub>
                    <m:r>
                      <a:rPr lang="en-US" altLang="zh-TW" i="1">
                        <a:latin typeface="Cambria Math" panose="02040503050406030204" pitchFamily="18" charset="0"/>
                        <a:ea typeface="Cambria Math" panose="02040503050406030204" pitchFamily="18" charset="0"/>
                      </a:rPr>
                      <m:t>→</m:t>
                    </m:r>
                    <m:r>
                      <m:rPr>
                        <m:sty m:val="p"/>
                      </m:rPr>
                      <a:rPr lang="en-US" altLang="zh-TW" i="1">
                        <a:latin typeface="Cambria Math" panose="02040503050406030204" pitchFamily="18" charset="0"/>
                        <a:ea typeface="Cambria Math" panose="02040503050406030204" pitchFamily="18" charset="0"/>
                      </a:rPr>
                      <m:t>E</m:t>
                    </m:r>
                  </m:oMath>
                </a14:m>
                <a:r>
                  <a:rPr lang="zh-TW" altLang="en-US" dirty="0"/>
                  <a:t>、 </a:t>
                </a:r>
                <a14:m>
                  <m:oMath xmlns:m="http://schemas.openxmlformats.org/officeDocument/2006/math">
                    <m:r>
                      <m:rPr>
                        <m:sty m:val="p"/>
                      </m:rPr>
                      <a:rPr lang="en-US" altLang="zh-TW" i="1" dirty="0">
                        <a:latin typeface="Cambria Math" panose="02040503050406030204" pitchFamily="18" charset="0"/>
                        <a:ea typeface="Cambria Math" panose="02040503050406030204" pitchFamily="18" charset="0"/>
                      </a:rPr>
                      <m:t>S</m:t>
                    </m:r>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m:rPr>
                            <m:sty m:val="p"/>
                          </m:rPr>
                          <a:rPr lang="en-US" altLang="zh-TW" i="1">
                            <a:latin typeface="Cambria Math" panose="02040503050406030204" pitchFamily="18" charset="0"/>
                            <a:ea typeface="Cambria Math" panose="02040503050406030204" pitchFamily="18" charset="0"/>
                          </a:rPr>
                          <m:t>M</m:t>
                        </m:r>
                      </m:e>
                      <m:sub>
                        <m:r>
                          <a:rPr lang="en-US" altLang="zh-TW" i="1">
                            <a:latin typeface="Cambria Math" panose="02040503050406030204" pitchFamily="18" charset="0"/>
                            <a:ea typeface="Cambria Math" panose="02040503050406030204" pitchFamily="18" charset="0"/>
                          </a:rPr>
                          <m:t>4</m:t>
                        </m:r>
                      </m:sub>
                    </m:sSub>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m:rPr>
                            <m:sty m:val="p"/>
                          </m:rPr>
                          <a:rPr lang="en-US" altLang="zh-TW" i="1">
                            <a:latin typeface="Cambria Math" panose="02040503050406030204" pitchFamily="18" charset="0"/>
                            <a:ea typeface="Cambria Math" panose="02040503050406030204" pitchFamily="18" charset="0"/>
                          </a:rPr>
                          <m:t>M</m:t>
                        </m:r>
                      </m:e>
                      <m:sub>
                        <m:r>
                          <a:rPr lang="en-US" altLang="zh-TW" i="1">
                            <a:latin typeface="Cambria Math" panose="02040503050406030204" pitchFamily="18" charset="0"/>
                            <a:ea typeface="Cambria Math" panose="02040503050406030204" pitchFamily="18" charset="0"/>
                          </a:rPr>
                          <m:t>3</m:t>
                        </m:r>
                      </m:sub>
                    </m:sSub>
                    <m:r>
                      <a:rPr lang="en-US" altLang="zh-TW" i="1">
                        <a:latin typeface="Cambria Math" panose="02040503050406030204" pitchFamily="18" charset="0"/>
                        <a:ea typeface="Cambria Math" panose="02040503050406030204" pitchFamily="18" charset="0"/>
                      </a:rPr>
                      <m:t>→</m:t>
                    </m:r>
                    <m:r>
                      <m:rPr>
                        <m:sty m:val="p"/>
                      </m:rPr>
                      <a:rPr lang="en-US" altLang="zh-TW" i="1">
                        <a:latin typeface="Cambria Math" panose="02040503050406030204" pitchFamily="18" charset="0"/>
                        <a:ea typeface="Cambria Math" panose="02040503050406030204" pitchFamily="18" charset="0"/>
                      </a:rPr>
                      <m:t>E</m:t>
                    </m:r>
                  </m:oMath>
                </a14:m>
                <a:r>
                  <a:rPr lang="zh-TW" altLang="en-US" dirty="0"/>
                  <a:t>、</a:t>
                </a:r>
                <a:endParaRPr lang="en-US" altLang="zh-TW" dirty="0"/>
              </a:p>
              <a:p>
                <a:pPr>
                  <a:buClr>
                    <a:schemeClr val="tx1"/>
                  </a:buClr>
                </a:pPr>
                <a:r>
                  <a:rPr lang="en-US" altLang="zh-TW" dirty="0"/>
                  <a:t>	…</a:t>
                </a:r>
              </a:p>
              <a:p>
                <a:pPr marL="285750" indent="-285750">
                  <a:buClr>
                    <a:schemeClr val="tx1"/>
                  </a:buClr>
                  <a:buFont typeface="Wingdings" panose="05000000000000000000" pitchFamily="2" charset="2"/>
                  <a:buChar char="Ø"/>
                </a:pPr>
                <a14:m>
                  <m:oMath xmlns:m="http://schemas.openxmlformats.org/officeDocument/2006/math">
                    <m:r>
                      <a:rPr lang="en-US" altLang="zh-TW" i="1">
                        <a:latin typeface="Cambria Math" panose="02040503050406030204" pitchFamily="18" charset="0"/>
                      </a:rPr>
                      <m:t>𝑛</m:t>
                    </m:r>
                    <m:r>
                      <a:rPr lang="en-US" altLang="zh-TW" i="1">
                        <a:latin typeface="Cambria Math" panose="02040503050406030204" pitchFamily="18" charset="0"/>
                      </a:rPr>
                      <m:t> =1,</m:t>
                    </m:r>
                    <m:r>
                      <a:rPr lang="en-US" altLang="zh-TW" i="1">
                        <a:latin typeface="Cambria Math" panose="02040503050406030204" pitchFamily="18" charset="0"/>
                      </a:rPr>
                      <m:t>𝑟</m:t>
                    </m:r>
                    <m:r>
                      <a:rPr lang="en-US" altLang="zh-TW" i="1">
                        <a:latin typeface="Cambria Math" panose="02040503050406030204" pitchFamily="18" charset="0"/>
                      </a:rPr>
                      <m:t>=3</m:t>
                    </m:r>
                  </m:oMath>
                </a14:m>
                <a:r>
                  <a:rPr lang="zh-TW" altLang="en-US" dirty="0"/>
                  <a:t> </a:t>
                </a:r>
                <a:r>
                  <a:rPr lang="en-US" altLang="zh-TW" dirty="0"/>
                  <a:t>…</a:t>
                </a:r>
              </a:p>
              <a:p>
                <a:pPr marL="285750" indent="-285750">
                  <a:buClr>
                    <a:schemeClr val="tx1"/>
                  </a:buClr>
                  <a:buFont typeface="Wingdings" panose="05000000000000000000" pitchFamily="2" charset="2"/>
                  <a:buChar char="Ø"/>
                </a:pPr>
                <a14:m>
                  <m:oMath xmlns:m="http://schemas.openxmlformats.org/officeDocument/2006/math">
                    <m:r>
                      <a:rPr lang="en-US" altLang="zh-TW" i="1">
                        <a:latin typeface="Cambria Math" panose="02040503050406030204" pitchFamily="18" charset="0"/>
                      </a:rPr>
                      <m:t>𝑛</m:t>
                    </m:r>
                    <m:r>
                      <a:rPr lang="en-US" altLang="zh-TW" i="1">
                        <a:latin typeface="Cambria Math" panose="02040503050406030204" pitchFamily="18" charset="0"/>
                      </a:rPr>
                      <m:t> =1,</m:t>
                    </m:r>
                    <m:r>
                      <a:rPr lang="en-US" altLang="zh-TW" i="1">
                        <a:latin typeface="Cambria Math" panose="02040503050406030204" pitchFamily="18" charset="0"/>
                      </a:rPr>
                      <m:t>𝑟</m:t>
                    </m:r>
                    <m:r>
                      <a:rPr lang="en-US" altLang="zh-TW" i="1">
                        <a:latin typeface="Cambria Math" panose="02040503050406030204" pitchFamily="18" charset="0"/>
                      </a:rPr>
                      <m:t>=4</m:t>
                    </m:r>
                  </m:oMath>
                </a14:m>
                <a:r>
                  <a:rPr lang="zh-TW" altLang="en-US" dirty="0"/>
                  <a:t> </a:t>
                </a:r>
                <a:r>
                  <a:rPr lang="en-US" altLang="zh-TW" dirty="0"/>
                  <a:t>…</a:t>
                </a:r>
              </a:p>
              <a:p>
                <a:pPr>
                  <a:buClr>
                    <a:schemeClr val="tx1"/>
                  </a:buClr>
                </a:pPr>
                <a:endParaRPr lang="en-US" altLang="zh-TW" dirty="0"/>
              </a:p>
              <a:p>
                <a:pPr>
                  <a:buClr>
                    <a:schemeClr val="tx1"/>
                  </a:buClr>
                </a:pPr>
                <a:endParaRPr lang="en-US" altLang="zh-TW" dirty="0"/>
              </a:p>
              <a:p>
                <a:pPr>
                  <a:buClr>
                    <a:schemeClr val="tx1"/>
                  </a:buClr>
                </a:pPr>
                <a:endParaRPr lang="zh-TW" altLang="en-US" dirty="0"/>
              </a:p>
              <a:p>
                <a:endParaRPr lang="zh-TW" altLang="en-US" dirty="0"/>
              </a:p>
              <a:p>
                <a:endParaRPr lang="zh-TW" altLang="en-US" dirty="0"/>
              </a:p>
            </p:txBody>
          </p:sp>
        </mc:Choice>
        <mc:Fallback xmlns="">
          <p:sp>
            <p:nvSpPr>
              <p:cNvPr id="8" name="文字方塊 7">
                <a:extLst>
                  <a:ext uri="{FF2B5EF4-FFF2-40B4-BE49-F238E27FC236}">
                    <a16:creationId xmlns:a16="http://schemas.microsoft.com/office/drawing/2014/main" id="{61CADCE0-C319-4706-A1E9-4E0BC1760F6E}"/>
                  </a:ext>
                </a:extLst>
              </p:cNvPr>
              <p:cNvSpPr txBox="1">
                <a:spLocks noRot="1" noChangeAspect="1" noMove="1" noResize="1" noEditPoints="1" noAdjustHandles="1" noChangeArrowheads="1" noChangeShapeType="1" noTextEdit="1"/>
              </p:cNvSpPr>
              <p:nvPr/>
            </p:nvSpPr>
            <p:spPr>
              <a:xfrm>
                <a:off x="444616" y="3152935"/>
                <a:ext cx="4840449" cy="5078313"/>
              </a:xfrm>
              <a:prstGeom prst="rect">
                <a:avLst/>
              </a:prstGeom>
              <a:blipFill>
                <a:blip r:embed="rId4"/>
                <a:stretch>
                  <a:fillRect l="-882" t="-24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896447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A9601531-97AB-4FF3-9366-CB54FFBFFCA5}"/>
                  </a:ext>
                </a:extLst>
              </p:cNvPr>
              <p:cNvSpPr txBox="1"/>
              <p:nvPr/>
            </p:nvSpPr>
            <p:spPr>
              <a:xfrm>
                <a:off x="567756" y="752427"/>
                <a:ext cx="5847126" cy="2488310"/>
              </a:xfrm>
              <a:prstGeom prst="rect">
                <a:avLst/>
              </a:prstGeom>
              <a:noFill/>
            </p:spPr>
            <p:txBody>
              <a:bodyPr wrap="square" rtlCol="0">
                <a:spAutoFit/>
              </a:bodyPr>
              <a:lstStyle/>
              <a:p>
                <a:r>
                  <a:rPr lang="zh-TW" altLang="en-US" dirty="0"/>
                  <a:t>使用者須定義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𝑛</m:t>
                        </m:r>
                      </m:e>
                      <m:sub>
                        <m:r>
                          <a:rPr lang="en-US" altLang="zh-TW" b="0" i="1" smtClean="0">
                            <a:latin typeface="Cambria Math" panose="02040503050406030204" pitchFamily="18" charset="0"/>
                          </a:rPr>
                          <m:t>𝑖</m:t>
                        </m:r>
                      </m:sub>
                    </m:sSub>
                  </m:oMath>
                </a14:m>
                <a:r>
                  <a:rPr lang="zh-TW" altLang="en-US" dirty="0"/>
                  <a:t>、</a:t>
                </a:r>
                <a14:m>
                  <m:oMath xmlns:m="http://schemas.openxmlformats.org/officeDocument/2006/math">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𝑟</m:t>
                        </m:r>
                      </m:e>
                      <m:sub>
                        <m:r>
                          <a:rPr lang="en-US" altLang="zh-TW" b="0" i="1" dirty="0" smtClean="0">
                            <a:latin typeface="Cambria Math" panose="02040503050406030204" pitchFamily="18" charset="0"/>
                          </a:rPr>
                          <m:t>𝑗</m:t>
                        </m:r>
                      </m:sub>
                    </m:sSub>
                  </m:oMath>
                </a14:m>
                <a:endParaRPr lang="en-US" altLang="zh-TW" dirty="0"/>
              </a:p>
              <a:p>
                <a:pPr marL="285750" indent="-285750">
                  <a:buClr>
                    <a:schemeClr val="accent1"/>
                  </a:buClr>
                  <a:buFont typeface="Arial" panose="020B0604020202020204" pitchFamily="34" charset="0"/>
                  <a:buChar cha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𝑟</m:t>
                        </m:r>
                      </m:e>
                      <m:sub>
                        <m:r>
                          <a:rPr lang="en-US" altLang="zh-TW" b="0" i="1" smtClean="0">
                            <a:latin typeface="Cambria Math" panose="02040503050406030204" pitchFamily="18" charset="0"/>
                          </a:rPr>
                          <m:t>0</m:t>
                        </m:r>
                      </m:sub>
                    </m:sSub>
                  </m:oMath>
                </a14:m>
                <a:r>
                  <a:rPr lang="en-US" altLang="zh-TW" dirty="0"/>
                  <a:t>: </a:t>
                </a:r>
                <a:r>
                  <a:rPr lang="zh-TW" altLang="en-US" dirty="0"/>
                  <a:t>為 </a:t>
                </a:r>
                <a14:m>
                  <m:oMath xmlns:m="http://schemas.openxmlformats.org/officeDocument/2006/math">
                    <m:r>
                      <m:rPr>
                        <m:sty m:val="p"/>
                      </m:rPr>
                      <a:rPr lang="en-US" altLang="zh-TW" i="1" dirty="0">
                        <a:latin typeface="Cambria Math" panose="02040503050406030204" pitchFamily="18" charset="0"/>
                      </a:rPr>
                      <m:t>S</m:t>
                    </m:r>
                  </m:oMath>
                </a14:m>
                <a:r>
                  <a:rPr lang="zh-TW" altLang="en-US" dirty="0"/>
                  <a:t> 至 </a:t>
                </a:r>
                <a:r>
                  <a:rPr lang="en-US" altLang="zh-TW" dirty="0"/>
                  <a:t>E</a:t>
                </a:r>
                <a:r>
                  <a:rPr lang="zh-TW" altLang="en-US" dirty="0"/>
                  <a:t> ，中間不經過任何點</a:t>
                </a:r>
                <a:endParaRPr lang="en-US" altLang="zh-TW" dirty="0"/>
              </a:p>
              <a:p>
                <a:pPr marL="285750" indent="-285750">
                  <a:buClr>
                    <a:schemeClr val="accent1"/>
                  </a:buClr>
                  <a:buFont typeface="Arial" panose="020B0604020202020204" pitchFamily="34" charset="0"/>
                  <a:buChar cha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𝑟</m:t>
                        </m:r>
                      </m:e>
                      <m:sub>
                        <m:r>
                          <a:rPr lang="en-US" altLang="zh-TW" b="0" i="1" smtClean="0">
                            <a:latin typeface="Cambria Math" panose="02040503050406030204" pitchFamily="18" charset="0"/>
                          </a:rPr>
                          <m:t>𝑚𝑎𝑥</m:t>
                        </m:r>
                      </m:sub>
                    </m:sSub>
                  </m:oMath>
                </a14:m>
                <a:r>
                  <a:rPr lang="en-US" altLang="zh-TW" dirty="0"/>
                  <a:t>: </a:t>
                </a:r>
                <a:r>
                  <a:rPr lang="zh-TW" altLang="en-US" dirty="0"/>
                  <a:t>介面限制為</a:t>
                </a:r>
                <a:r>
                  <a:rPr lang="en-US" altLang="zh-TW" dirty="0"/>
                  <a:t>5</a:t>
                </a:r>
              </a:p>
              <a:p>
                <a:pPr>
                  <a:buClr>
                    <a:schemeClr val="accent1"/>
                  </a:buClr>
                </a:pPr>
                <a:r>
                  <a:rPr lang="zh-TW" altLang="en-US" dirty="0"/>
                  <a:t>當 </a:t>
                </a:r>
                <a14:m>
                  <m:oMath xmlns:m="http://schemas.openxmlformats.org/officeDocument/2006/math">
                    <m:r>
                      <a:rPr lang="en-US" altLang="zh-TW" b="0" i="1" smtClean="0">
                        <a:latin typeface="Cambria Math" panose="02040503050406030204" pitchFamily="18" charset="0"/>
                      </a:rPr>
                      <m:t>𝑛</m:t>
                    </m:r>
                  </m:oMath>
                </a14:m>
                <a:r>
                  <a:rPr lang="en-US" altLang="zh-TW" dirty="0"/>
                  <a:t>=2 , </a:t>
                </a:r>
                <a14:m>
                  <m:oMath xmlns:m="http://schemas.openxmlformats.org/officeDocument/2006/math">
                    <m:r>
                      <a:rPr lang="en-US" altLang="zh-TW" b="0" i="1" smtClean="0">
                        <a:latin typeface="Cambria Math" panose="02040503050406030204" pitchFamily="18" charset="0"/>
                      </a:rPr>
                      <m:t>𝑟</m:t>
                    </m:r>
                    <m:r>
                      <a:rPr lang="en-US" altLang="zh-TW" b="0" i="1" smtClean="0">
                        <a:latin typeface="Cambria Math" panose="02040503050406030204" pitchFamily="18" charset="0"/>
                      </a:rPr>
                      <m:t>=2</m:t>
                    </m:r>
                  </m:oMath>
                </a14:m>
                <a:r>
                  <a:rPr lang="en-US" altLang="zh-TW" dirty="0"/>
                  <a:t> </a:t>
                </a:r>
                <a14:m>
                  <m:oMath xmlns:m="http://schemas.openxmlformats.org/officeDocument/2006/math">
                    <m:r>
                      <a:rPr lang="en-US" altLang="zh-TW" b="0" i="1" dirty="0" smtClean="0">
                        <a:latin typeface="Cambria Math" panose="02040503050406030204" pitchFamily="18" charset="0"/>
                      </a:rPr>
                      <m:t>⇒</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𝑁</m:t>
                        </m:r>
                      </m:e>
                      <m:sub>
                        <m:r>
                          <a:rPr lang="en-US" altLang="zh-TW" b="0" i="1" dirty="0" smtClean="0">
                            <a:latin typeface="Cambria Math" panose="02040503050406030204" pitchFamily="18" charset="0"/>
                          </a:rPr>
                          <m:t>2</m:t>
                        </m:r>
                      </m:sub>
                    </m:sSub>
                    <m:r>
                      <a:rPr lang="en-US" altLang="zh-TW" b="0" i="1" dirty="0" smtClean="0">
                        <a:latin typeface="Cambria Math" panose="02040503050406030204" pitchFamily="18" charset="0"/>
                      </a:rPr>
                      <m:t>=16</m:t>
                    </m:r>
                  </m:oMath>
                </a14:m>
                <a:r>
                  <a:rPr lang="zh-TW" altLang="en-US" dirty="0"/>
                  <a:t>，</a:t>
                </a:r>
                <a:endParaRPr lang="en-US" altLang="zh-TW" dirty="0"/>
              </a:p>
              <a:p>
                <a:pPr>
                  <a:buClr>
                    <a:schemeClr val="accent1"/>
                  </a:buClr>
                </a:pPr>
                <a:r>
                  <a:rPr lang="zh-TW" altLang="en-US" dirty="0"/>
                  <a:t>路徑數 </a:t>
                </a:r>
                <a14:m>
                  <m:oMath xmlns:m="http://schemas.openxmlformats.org/officeDocument/2006/math">
                    <m:f>
                      <m:fPr>
                        <m:ctrlPr>
                          <a:rPr lang="en-US" altLang="zh-TW" i="1" smtClean="0">
                            <a:latin typeface="Cambria Math" panose="02040503050406030204" pitchFamily="18" charset="0"/>
                          </a:rPr>
                        </m:ctrlPr>
                      </m:fPr>
                      <m:num>
                        <m:r>
                          <a:rPr lang="en-US" altLang="zh-TW" i="1">
                            <a:latin typeface="Cambria Math" panose="02040503050406030204" pitchFamily="18" charset="0"/>
                          </a:rPr>
                          <m:t>1</m:t>
                        </m:r>
                        <m:r>
                          <a:rPr lang="en-US" altLang="zh-TW" i="1" smtClean="0">
                            <a:latin typeface="Cambria Math" panose="02040503050406030204" pitchFamily="18" charset="0"/>
                          </a:rPr>
                          <m:t>6</m:t>
                        </m:r>
                        <m:r>
                          <a:rPr lang="en-US" altLang="zh-TW" i="1">
                            <a:latin typeface="Cambria Math" panose="02040503050406030204" pitchFamily="18" charset="0"/>
                          </a:rPr>
                          <m:t>!</m:t>
                        </m:r>
                      </m:num>
                      <m:den>
                        <m:r>
                          <a:rPr lang="en-US" altLang="zh-TW" i="1">
                            <a:latin typeface="Cambria Math" panose="02040503050406030204" pitchFamily="18" charset="0"/>
                          </a:rPr>
                          <m:t>(</m:t>
                        </m:r>
                        <m:r>
                          <a:rPr lang="en-US" altLang="zh-TW" i="1" smtClean="0">
                            <a:latin typeface="Cambria Math" panose="02040503050406030204" pitchFamily="18" charset="0"/>
                          </a:rPr>
                          <m:t>1</m:t>
                        </m:r>
                        <m:r>
                          <a:rPr lang="en-US" altLang="zh-TW" i="1">
                            <a:latin typeface="Cambria Math" panose="02040503050406030204" pitchFamily="18" charset="0"/>
                          </a:rPr>
                          <m:t>6</m:t>
                        </m:r>
                        <m:r>
                          <a:rPr lang="en-US" altLang="zh-TW" i="1" smtClean="0">
                            <a:latin typeface="Cambria Math" panose="02040503050406030204" pitchFamily="18" charset="0"/>
                          </a:rPr>
                          <m:t>−</m:t>
                        </m:r>
                        <m:r>
                          <a:rPr lang="en-US" altLang="zh-TW" i="1">
                            <a:latin typeface="Cambria Math" panose="02040503050406030204" pitchFamily="18" charset="0"/>
                          </a:rPr>
                          <m:t>2</m:t>
                        </m:r>
                        <m:r>
                          <a:rPr lang="en-US" altLang="zh-TW" i="1" smtClean="0">
                            <a:latin typeface="Cambria Math" panose="02040503050406030204" pitchFamily="18" charset="0"/>
                          </a:rPr>
                          <m:t>)</m:t>
                        </m:r>
                        <m:r>
                          <a:rPr lang="en-US" altLang="zh-TW" i="1">
                            <a:latin typeface="Cambria Math" panose="02040503050406030204" pitchFamily="18" charset="0"/>
                          </a:rPr>
                          <m:t>!</m:t>
                        </m:r>
                      </m:den>
                    </m:f>
                    <m:r>
                      <a:rPr lang="en-US" altLang="zh-TW" i="1">
                        <a:latin typeface="Cambria Math" panose="02040503050406030204" pitchFamily="18" charset="0"/>
                      </a:rPr>
                      <m:t>=</m:t>
                    </m:r>
                  </m:oMath>
                </a14:m>
                <a:r>
                  <a:rPr lang="en-US" altLang="zh-TW" dirty="0"/>
                  <a:t>240 </a:t>
                </a:r>
              </a:p>
              <a:p>
                <a:pPr>
                  <a:buClr>
                    <a:schemeClr val="accent1"/>
                  </a:buClr>
                </a:pPr>
                <a:endParaRPr lang="en-US" altLang="zh-TW" dirty="0"/>
              </a:p>
              <a:p>
                <a:pPr>
                  <a:buClr>
                    <a:schemeClr val="accent1"/>
                  </a:buClr>
                </a:pPr>
                <a:r>
                  <a:rPr lang="zh-TW" altLang="en-US" dirty="0"/>
                  <a:t>若選擇參數為 </a:t>
                </a:r>
                <a14:m>
                  <m:oMath xmlns:m="http://schemas.openxmlformats.org/officeDocument/2006/math">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𝑛</m:t>
                        </m:r>
                      </m:e>
                      <m:sub>
                        <m:r>
                          <a:rPr lang="en-US" altLang="zh-TW" b="0" i="1" smtClean="0">
                            <a:latin typeface="Cambria Math" panose="02040503050406030204" pitchFamily="18" charset="0"/>
                          </a:rPr>
                          <m:t>7</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𝑟</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m:t>
                    </m:r>
                    <m:r>
                      <a:rPr lang="zh-TW" altLang="en-US" i="1">
                        <a:latin typeface="Cambria Math" panose="02040503050406030204" pitchFamily="18" charset="0"/>
                      </a:rPr>
                      <m:t>、</m:t>
                    </m:r>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𝑛</m:t>
                        </m:r>
                      </m:e>
                      <m:sub>
                        <m:r>
                          <a:rPr lang="en-US" altLang="zh-TW" b="0" i="1" smtClean="0">
                            <a:latin typeface="Cambria Math" panose="02040503050406030204" pitchFamily="18" charset="0"/>
                          </a:rPr>
                          <m:t>5</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𝑟</m:t>
                        </m:r>
                      </m:e>
                      <m:sub>
                        <m:r>
                          <a:rPr lang="en-US" altLang="zh-TW" b="0" i="1" smtClean="0">
                            <a:latin typeface="Cambria Math" panose="02040503050406030204" pitchFamily="18" charset="0"/>
                          </a:rPr>
                          <m:t>2</m:t>
                        </m:r>
                      </m:sub>
                    </m:sSub>
                    <m:r>
                      <a:rPr lang="en-US" altLang="zh-TW" b="0" i="1" smtClean="0">
                        <a:latin typeface="Cambria Math" panose="02040503050406030204" pitchFamily="18" charset="0"/>
                      </a:rPr>
                      <m:t>)</m:t>
                    </m:r>
                  </m:oMath>
                </a14:m>
                <a:r>
                  <a:rPr lang="zh-TW" altLang="en-US" dirty="0"/>
                  <a:t>，</a:t>
                </a:r>
                <a:endParaRPr lang="en-US" altLang="zh-TW" dirty="0"/>
              </a:p>
              <a:p>
                <a:pPr>
                  <a:buClr>
                    <a:schemeClr val="accent1"/>
                  </a:buClr>
                </a:pPr>
                <a:r>
                  <a:rPr lang="zh-TW" altLang="en-US" dirty="0"/>
                  <a:t>則須計算</a:t>
                </a:r>
                <a:r>
                  <a:rPr lang="en-US" altLang="zh-TW" dirty="0"/>
                  <a:t>16384+1047552=1063936</a:t>
                </a:r>
                <a:r>
                  <a:rPr lang="zh-TW" altLang="en-US" dirty="0"/>
                  <a:t>路徑的最低儲存量 </a:t>
                </a:r>
                <a:endParaRPr lang="en-US" altLang="zh-TW" dirty="0"/>
              </a:p>
            </p:txBody>
          </p:sp>
        </mc:Choice>
        <mc:Fallback xmlns="">
          <p:sp>
            <p:nvSpPr>
              <p:cNvPr id="6" name="文字方塊 5">
                <a:extLst>
                  <a:ext uri="{FF2B5EF4-FFF2-40B4-BE49-F238E27FC236}">
                    <a16:creationId xmlns:a16="http://schemas.microsoft.com/office/drawing/2014/main" id="{A9601531-97AB-4FF3-9366-CB54FFBFFCA5}"/>
                  </a:ext>
                </a:extLst>
              </p:cNvPr>
              <p:cNvSpPr txBox="1">
                <a:spLocks noRot="1" noChangeAspect="1" noMove="1" noResize="1" noEditPoints="1" noAdjustHandles="1" noChangeArrowheads="1" noChangeShapeType="1" noTextEdit="1"/>
              </p:cNvSpPr>
              <p:nvPr/>
            </p:nvSpPr>
            <p:spPr>
              <a:xfrm>
                <a:off x="567756" y="752427"/>
                <a:ext cx="5847126" cy="2488310"/>
              </a:xfrm>
              <a:prstGeom prst="rect">
                <a:avLst/>
              </a:prstGeom>
              <a:blipFill>
                <a:blip r:embed="rId2"/>
                <a:stretch>
                  <a:fillRect l="-834" t="-1222" b="-2934"/>
                </a:stretch>
              </a:blipFill>
            </p:spPr>
            <p:txBody>
              <a:bodyPr/>
              <a:lstStyle/>
              <a:p>
                <a:r>
                  <a:rPr lang="zh-TW" altLang="en-US">
                    <a:noFill/>
                  </a:rPr>
                  <a:t> </a:t>
                </a:r>
              </a:p>
            </p:txBody>
          </p:sp>
        </mc:Fallback>
      </mc:AlternateContent>
      <p:cxnSp>
        <p:nvCxnSpPr>
          <p:cNvPr id="11" name="直線單箭頭接點 10">
            <a:extLst>
              <a:ext uri="{FF2B5EF4-FFF2-40B4-BE49-F238E27FC236}">
                <a16:creationId xmlns:a16="http://schemas.microsoft.com/office/drawing/2014/main" id="{F919ED1E-2B02-4A09-8BD7-F45FABA86DA5}"/>
              </a:ext>
            </a:extLst>
          </p:cNvPr>
          <p:cNvCxnSpPr>
            <a:cxnSpLocks/>
          </p:cNvCxnSpPr>
          <p:nvPr/>
        </p:nvCxnSpPr>
        <p:spPr>
          <a:xfrm>
            <a:off x="1081481" y="4395638"/>
            <a:ext cx="9432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BD08FAB8-BF03-4D5B-829F-AB9C15EACD98}"/>
              </a:ext>
            </a:extLst>
          </p:cNvPr>
          <p:cNvSpPr/>
          <p:nvPr/>
        </p:nvSpPr>
        <p:spPr>
          <a:xfrm>
            <a:off x="620785" y="3852931"/>
            <a:ext cx="1864613" cy="369332"/>
          </a:xfrm>
          <a:prstGeom prst="rect">
            <a:avLst/>
          </a:prstGeom>
        </p:spPr>
        <p:txBody>
          <a:bodyPr wrap="none">
            <a:spAutoFit/>
          </a:bodyPr>
          <a:lstStyle/>
          <a:p>
            <a:r>
              <a:rPr lang="zh-TW" altLang="en-US" dirty="0"/>
              <a:t>計算最低儲存量 </a:t>
            </a:r>
          </a:p>
        </p:txBody>
      </p:sp>
      <p:sp>
        <p:nvSpPr>
          <p:cNvPr id="15" name="文字方塊 14">
            <a:extLst>
              <a:ext uri="{FF2B5EF4-FFF2-40B4-BE49-F238E27FC236}">
                <a16:creationId xmlns:a16="http://schemas.microsoft.com/office/drawing/2014/main" id="{174A4CF5-1813-4F00-A483-282472F5B81B}"/>
              </a:ext>
            </a:extLst>
          </p:cNvPr>
          <p:cNvSpPr txBox="1"/>
          <p:nvPr/>
        </p:nvSpPr>
        <p:spPr>
          <a:xfrm>
            <a:off x="7617703" y="552372"/>
            <a:ext cx="3872317" cy="400110"/>
          </a:xfrm>
          <a:prstGeom prst="rect">
            <a:avLst/>
          </a:prstGeom>
          <a:noFill/>
        </p:spPr>
        <p:txBody>
          <a:bodyPr wrap="square" rtlCol="0">
            <a:spAutoFit/>
          </a:bodyPr>
          <a:lstStyle/>
          <a:p>
            <a:r>
              <a:rPr lang="en-US" altLang="zh-TW" sz="2000" dirty="0" err="1">
                <a:solidFill>
                  <a:srgbClr val="FF0000"/>
                </a:solidFill>
                <a:latin typeface="+mj-ea"/>
                <a:ea typeface="+mj-ea"/>
              </a:rPr>
              <a:t>Bresenham's</a:t>
            </a:r>
            <a:r>
              <a:rPr lang="en-US" altLang="zh-TW" sz="2000" dirty="0">
                <a:solidFill>
                  <a:srgbClr val="FF0000"/>
                </a:solidFill>
                <a:latin typeface="+mj-ea"/>
                <a:ea typeface="+mj-ea"/>
              </a:rPr>
              <a:t> line algorithm</a:t>
            </a:r>
            <a:endParaRPr lang="zh-TW" altLang="en-US" sz="2000" dirty="0">
              <a:solidFill>
                <a:srgbClr val="FF0000"/>
              </a:solidFill>
              <a:latin typeface="+mj-ea"/>
              <a:ea typeface="+mj-ea"/>
            </a:endParaRPr>
          </a:p>
        </p:txBody>
      </p:sp>
      <p:pic>
        <p:nvPicPr>
          <p:cNvPr id="17" name="圖片 16">
            <a:extLst>
              <a:ext uri="{FF2B5EF4-FFF2-40B4-BE49-F238E27FC236}">
                <a16:creationId xmlns:a16="http://schemas.microsoft.com/office/drawing/2014/main" id="{623E3E76-E6B8-413F-8EEC-CA5A42B1E8B5}"/>
              </a:ext>
            </a:extLst>
          </p:cNvPr>
          <p:cNvPicPr>
            <a:picLocks noChangeAspect="1"/>
          </p:cNvPicPr>
          <p:nvPr/>
        </p:nvPicPr>
        <p:blipFill>
          <a:blip r:embed="rId3"/>
          <a:stretch>
            <a:fillRect/>
          </a:stretch>
        </p:blipFill>
        <p:spPr>
          <a:xfrm>
            <a:off x="8089683" y="1090966"/>
            <a:ext cx="3154259" cy="2870845"/>
          </a:xfrm>
          <a:prstGeom prst="rect">
            <a:avLst/>
          </a:prstGeom>
        </p:spPr>
      </p:pic>
      <p:cxnSp>
        <p:nvCxnSpPr>
          <p:cNvPr id="18" name="直線單箭頭接點 17">
            <a:extLst>
              <a:ext uri="{FF2B5EF4-FFF2-40B4-BE49-F238E27FC236}">
                <a16:creationId xmlns:a16="http://schemas.microsoft.com/office/drawing/2014/main" id="{24D7A408-11A6-4C3A-8F45-5947EA19ADB7}"/>
              </a:ext>
            </a:extLst>
          </p:cNvPr>
          <p:cNvCxnSpPr>
            <a:cxnSpLocks/>
          </p:cNvCxnSpPr>
          <p:nvPr/>
        </p:nvCxnSpPr>
        <p:spPr>
          <a:xfrm>
            <a:off x="1081481" y="4850041"/>
            <a:ext cx="9432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4D9B517A-8CED-4DB8-BFCD-8065AE885DB7}"/>
              </a:ext>
            </a:extLst>
          </p:cNvPr>
          <p:cNvSpPr txBox="1"/>
          <p:nvPr/>
        </p:nvSpPr>
        <p:spPr>
          <a:xfrm>
            <a:off x="2242557" y="4199696"/>
            <a:ext cx="5847126" cy="369332"/>
          </a:xfrm>
          <a:prstGeom prst="rect">
            <a:avLst/>
          </a:prstGeom>
          <a:noFill/>
        </p:spPr>
        <p:txBody>
          <a:bodyPr wrap="square" rtlCol="0">
            <a:spAutoFit/>
          </a:bodyPr>
          <a:lstStyle/>
          <a:p>
            <a:r>
              <a:rPr lang="zh-TW" altLang="en-US" dirty="0"/>
              <a:t>先對路徑上過境的點做 </a:t>
            </a:r>
            <a:r>
              <a:rPr lang="en-US" altLang="zh-TW" dirty="0" err="1"/>
              <a:t>Bresenham’s</a:t>
            </a:r>
            <a:r>
              <a:rPr lang="en-US" altLang="zh-TW" dirty="0"/>
              <a:t> line algorithm </a:t>
            </a:r>
            <a:r>
              <a:rPr lang="zh-TW" altLang="en-US" dirty="0"/>
              <a:t>校正</a:t>
            </a:r>
          </a:p>
        </p:txBody>
      </p:sp>
      <p:sp>
        <p:nvSpPr>
          <p:cNvPr id="20" name="文字方塊 19">
            <a:extLst>
              <a:ext uri="{FF2B5EF4-FFF2-40B4-BE49-F238E27FC236}">
                <a16:creationId xmlns:a16="http://schemas.microsoft.com/office/drawing/2014/main" id="{B6AA25E7-74BD-40B1-9CC6-E4E64DFA62B9}"/>
              </a:ext>
            </a:extLst>
          </p:cNvPr>
          <p:cNvSpPr txBox="1"/>
          <p:nvPr/>
        </p:nvSpPr>
        <p:spPr>
          <a:xfrm>
            <a:off x="2242557" y="4665375"/>
            <a:ext cx="5847126" cy="923330"/>
          </a:xfrm>
          <a:prstGeom prst="rect">
            <a:avLst/>
          </a:prstGeom>
          <a:noFill/>
        </p:spPr>
        <p:txBody>
          <a:bodyPr wrap="square" rtlCol="0">
            <a:spAutoFit/>
          </a:bodyPr>
          <a:lstStyle/>
          <a:p>
            <a:r>
              <a:rPr lang="zh-TW" altLang="en-US" dirty="0"/>
              <a:t>在將路徑上的總能量進行獨立積分</a:t>
            </a:r>
            <a:endParaRPr lang="en-US" altLang="zh-TW" dirty="0"/>
          </a:p>
          <a:p>
            <a:r>
              <a:rPr lang="en-US" altLang="zh-TW" dirty="0"/>
              <a:t>The total energies across the paths formed by each of these permutations is then independently integrated.</a:t>
            </a:r>
            <a:endParaRPr lang="zh-TW" altLang="en-US" dirty="0"/>
          </a:p>
        </p:txBody>
      </p:sp>
    </p:spTree>
    <p:extLst>
      <p:ext uri="{BB962C8B-B14F-4D97-AF65-F5344CB8AC3E}">
        <p14:creationId xmlns:p14="http://schemas.microsoft.com/office/powerpoint/2010/main" val="2135861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接點 2">
            <a:extLst>
              <a:ext uri="{FF2B5EF4-FFF2-40B4-BE49-F238E27FC236}">
                <a16:creationId xmlns:a16="http://schemas.microsoft.com/office/drawing/2014/main" id="{4E24072F-B870-49AE-88CA-0C4814168ADA}"/>
              </a:ext>
            </a:extLst>
          </p:cNvPr>
          <p:cNvCxnSpPr>
            <a:cxnSpLocks/>
          </p:cNvCxnSpPr>
          <p:nvPr/>
        </p:nvCxnSpPr>
        <p:spPr>
          <a:xfrm>
            <a:off x="444616" y="1317073"/>
            <a:ext cx="10268125" cy="0"/>
          </a:xfrm>
          <a:prstGeom prst="line">
            <a:avLst/>
          </a:prstGeom>
          <a:ln w="19050">
            <a:prstDash val="dash"/>
          </a:ln>
        </p:spPr>
        <p:style>
          <a:lnRef idx="1">
            <a:schemeClr val="accent2"/>
          </a:lnRef>
          <a:fillRef idx="0">
            <a:schemeClr val="accent2"/>
          </a:fillRef>
          <a:effectRef idx="0">
            <a:schemeClr val="accent2"/>
          </a:effectRef>
          <a:fontRef idx="minor">
            <a:schemeClr val="tx1"/>
          </a:fontRef>
        </p:style>
      </p:cxnSp>
      <p:sp>
        <p:nvSpPr>
          <p:cNvPr id="4" name="文字方塊 3">
            <a:extLst>
              <a:ext uri="{FF2B5EF4-FFF2-40B4-BE49-F238E27FC236}">
                <a16:creationId xmlns:a16="http://schemas.microsoft.com/office/drawing/2014/main" id="{2A9A4220-8451-47C4-AEC4-FBF96CECD96A}"/>
              </a:ext>
            </a:extLst>
          </p:cNvPr>
          <p:cNvSpPr txBox="1"/>
          <p:nvPr/>
        </p:nvSpPr>
        <p:spPr>
          <a:xfrm>
            <a:off x="444616" y="486076"/>
            <a:ext cx="7935986" cy="830997"/>
          </a:xfrm>
          <a:prstGeom prst="rect">
            <a:avLst/>
          </a:prstGeom>
          <a:noFill/>
        </p:spPr>
        <p:txBody>
          <a:bodyPr wrap="square" rtlCol="0">
            <a:spAutoFit/>
          </a:bodyPr>
          <a:lstStyle/>
          <a:p>
            <a:r>
              <a:rPr lang="en-US" altLang="zh-TW" sz="4800" dirty="0"/>
              <a:t>Branching Recursion</a:t>
            </a:r>
            <a:endParaRPr lang="zh-TW" altLang="en-US" sz="4800" dirty="0"/>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76791F86-99A2-4EE2-A9F5-90EEDCA3DEC3}"/>
                  </a:ext>
                </a:extLst>
              </p:cNvPr>
              <p:cNvSpPr txBox="1"/>
              <p:nvPr/>
            </p:nvSpPr>
            <p:spPr>
              <a:xfrm>
                <a:off x="654338" y="1409169"/>
                <a:ext cx="5318619" cy="1477328"/>
              </a:xfrm>
              <a:prstGeom prst="rect">
                <a:avLst/>
              </a:prstGeom>
              <a:noFill/>
            </p:spPr>
            <p:txBody>
              <a:bodyPr wrap="square" rtlCol="0">
                <a:spAutoFit/>
              </a:bodyPr>
              <a:lstStyle/>
              <a:p>
                <a:r>
                  <a:rPr lang="zh-TW" altLang="en-US" dirty="0"/>
                  <a:t>將上一步所發現的最小能量的節點作為遞迴的輸入，在節點與節點間重複 </a:t>
                </a:r>
                <a:r>
                  <a:rPr lang="en-US" altLang="zh-TW" dirty="0"/>
                  <a:t>permutational analysis</a:t>
                </a:r>
                <a:r>
                  <a:rPr lang="zh-TW" altLang="en-US" dirty="0"/>
                  <a:t>，至節點與節點間不存在較低的能量線</a:t>
                </a:r>
                <a:r>
                  <a:rPr lang="en-US" altLang="zh-TW" dirty="0"/>
                  <a:t>(</a:t>
                </a:r>
                <a:r>
                  <a:rPr lang="zh-TW" altLang="en-US" dirty="0"/>
                  <a:t>至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𝑟</m:t>
                        </m:r>
                      </m:e>
                      <m:sub>
                        <m:r>
                          <a:rPr lang="en-US" altLang="zh-TW" b="0" i="1" smtClean="0">
                            <a:latin typeface="Cambria Math" panose="02040503050406030204" pitchFamily="18" charset="0"/>
                          </a:rPr>
                          <m:t>0</m:t>
                        </m:r>
                      </m:sub>
                    </m:sSub>
                  </m:oMath>
                </a14:m>
                <a:r>
                  <a:rPr lang="en-US" altLang="zh-TW" dirty="0"/>
                  <a:t>)</a:t>
                </a:r>
                <a:r>
                  <a:rPr lang="zh-TW" altLang="en-US" dirty="0"/>
                  <a:t>。</a:t>
                </a:r>
                <a:endParaRPr lang="en-US" altLang="zh-TW" dirty="0"/>
              </a:p>
              <a:p>
                <a:r>
                  <a:rPr lang="zh-TW" altLang="en-US" dirty="0"/>
                  <a:t>假設最小能量的路徑為 </a:t>
                </a:r>
                <a14:m>
                  <m:oMath xmlns:m="http://schemas.openxmlformats.org/officeDocument/2006/math">
                    <m:r>
                      <m:rPr>
                        <m:sty m:val="p"/>
                      </m:rPr>
                      <a:rPr lang="en-US" altLang="zh-TW" i="1" dirty="0">
                        <a:latin typeface="Cambria Math" panose="02040503050406030204" pitchFamily="18" charset="0"/>
                        <a:ea typeface="Cambria Math" panose="02040503050406030204" pitchFamily="18" charset="0"/>
                      </a:rPr>
                      <m:t>S</m:t>
                    </m:r>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m:rPr>
                            <m:sty m:val="p"/>
                          </m:rPr>
                          <a:rPr lang="en-US" altLang="zh-TW" i="1">
                            <a:latin typeface="Cambria Math" panose="02040503050406030204" pitchFamily="18" charset="0"/>
                            <a:ea typeface="Cambria Math" panose="02040503050406030204" pitchFamily="18" charset="0"/>
                          </a:rPr>
                          <m:t>M</m:t>
                        </m:r>
                      </m:e>
                      <m:sub>
                        <m:r>
                          <a:rPr lang="en-US" altLang="zh-TW" i="1">
                            <a:latin typeface="Cambria Math" panose="02040503050406030204" pitchFamily="18" charset="0"/>
                            <a:ea typeface="Cambria Math" panose="02040503050406030204" pitchFamily="18" charset="0"/>
                          </a:rPr>
                          <m:t>1</m:t>
                        </m:r>
                      </m:sub>
                    </m:sSub>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m:rPr>
                            <m:sty m:val="p"/>
                          </m:rPr>
                          <a:rPr lang="en-US" altLang="zh-TW" i="1">
                            <a:latin typeface="Cambria Math" panose="02040503050406030204" pitchFamily="18" charset="0"/>
                            <a:ea typeface="Cambria Math" panose="02040503050406030204" pitchFamily="18" charset="0"/>
                          </a:rPr>
                          <m:t>M</m:t>
                        </m:r>
                      </m:e>
                      <m:sub>
                        <m:r>
                          <a:rPr lang="en-US" altLang="zh-TW" i="1">
                            <a:latin typeface="Cambria Math" panose="02040503050406030204" pitchFamily="18" charset="0"/>
                            <a:ea typeface="Cambria Math" panose="02040503050406030204" pitchFamily="18" charset="0"/>
                          </a:rPr>
                          <m:t>2</m:t>
                        </m:r>
                      </m:sub>
                    </m:sSub>
                    <m:r>
                      <a:rPr lang="en-US" altLang="zh-TW" i="1">
                        <a:latin typeface="Cambria Math" panose="02040503050406030204" pitchFamily="18" charset="0"/>
                        <a:ea typeface="Cambria Math" panose="02040503050406030204" pitchFamily="18" charset="0"/>
                      </a:rPr>
                      <m:t>→</m:t>
                    </m:r>
                    <m:r>
                      <m:rPr>
                        <m:sty m:val="p"/>
                      </m:rPr>
                      <a:rPr lang="en-US" altLang="zh-TW" i="1">
                        <a:latin typeface="Cambria Math" panose="02040503050406030204" pitchFamily="18" charset="0"/>
                        <a:ea typeface="Cambria Math" panose="02040503050406030204" pitchFamily="18" charset="0"/>
                      </a:rPr>
                      <m:t>E</m:t>
                    </m:r>
                  </m:oMath>
                </a14:m>
                <a:r>
                  <a:rPr lang="zh-TW" altLang="en-US" dirty="0"/>
                  <a:t>，</a:t>
                </a:r>
                <a:endParaRPr lang="en-US" altLang="zh-TW" dirty="0"/>
              </a:p>
              <a:p>
                <a:r>
                  <a:rPr lang="zh-TW" altLang="en-US" dirty="0"/>
                  <a:t>則拆成 </a:t>
                </a:r>
                <a14:m>
                  <m:oMath xmlns:m="http://schemas.openxmlformats.org/officeDocument/2006/math">
                    <m:r>
                      <m:rPr>
                        <m:sty m:val="p"/>
                      </m:rPr>
                      <a:rPr lang="en-US" altLang="zh-TW" i="1" dirty="0">
                        <a:latin typeface="Cambria Math" panose="02040503050406030204" pitchFamily="18" charset="0"/>
                        <a:ea typeface="Cambria Math" panose="02040503050406030204" pitchFamily="18" charset="0"/>
                      </a:rPr>
                      <m:t>S</m:t>
                    </m:r>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m:rPr>
                            <m:sty m:val="p"/>
                          </m:rPr>
                          <a:rPr lang="en-US" altLang="zh-TW" i="1">
                            <a:latin typeface="Cambria Math" panose="02040503050406030204" pitchFamily="18" charset="0"/>
                            <a:ea typeface="Cambria Math" panose="02040503050406030204" pitchFamily="18" charset="0"/>
                          </a:rPr>
                          <m:t>M</m:t>
                        </m:r>
                      </m:e>
                      <m:sub>
                        <m:r>
                          <a:rPr lang="en-US" altLang="zh-TW" i="1">
                            <a:latin typeface="Cambria Math" panose="02040503050406030204" pitchFamily="18" charset="0"/>
                            <a:ea typeface="Cambria Math" panose="02040503050406030204" pitchFamily="18" charset="0"/>
                          </a:rPr>
                          <m:t>1</m:t>
                        </m:r>
                      </m:sub>
                    </m:sSub>
                    <m:r>
                      <a:rPr lang="zh-TW" altLang="en-US" i="1">
                        <a:latin typeface="Cambria Math" panose="02040503050406030204" pitchFamily="18" charset="0"/>
                        <a:ea typeface="Cambria Math" panose="02040503050406030204" pitchFamily="18" charset="0"/>
                      </a:rPr>
                      <m:t>、</m:t>
                    </m:r>
                  </m:oMath>
                </a14:m>
                <a:r>
                  <a:rPr lang="en-US" altLang="zh-TW" dirty="0">
                    <a:ea typeface="Cambria Math" panose="02040503050406030204" pitchFamily="18" charset="0"/>
                  </a:rPr>
                  <a:t> </a:t>
                </a:r>
                <a14:m>
                  <m:oMath xmlns:m="http://schemas.openxmlformats.org/officeDocument/2006/math">
                    <m:sSub>
                      <m:sSubPr>
                        <m:ctrlPr>
                          <a:rPr lang="en-US" altLang="zh-TW" i="1">
                            <a:latin typeface="Cambria Math" panose="02040503050406030204" pitchFamily="18" charset="0"/>
                            <a:ea typeface="Cambria Math" panose="02040503050406030204" pitchFamily="18" charset="0"/>
                          </a:rPr>
                        </m:ctrlPr>
                      </m:sSubPr>
                      <m:e>
                        <m:r>
                          <m:rPr>
                            <m:sty m:val="p"/>
                          </m:rPr>
                          <a:rPr lang="en-US" altLang="zh-TW" i="1">
                            <a:latin typeface="Cambria Math" panose="02040503050406030204" pitchFamily="18" charset="0"/>
                            <a:ea typeface="Cambria Math" panose="02040503050406030204" pitchFamily="18" charset="0"/>
                          </a:rPr>
                          <m:t>M</m:t>
                        </m:r>
                      </m:e>
                      <m:sub>
                        <m:r>
                          <a:rPr lang="en-US" altLang="zh-TW" i="1">
                            <a:latin typeface="Cambria Math" panose="02040503050406030204" pitchFamily="18" charset="0"/>
                            <a:ea typeface="Cambria Math" panose="02040503050406030204" pitchFamily="18" charset="0"/>
                          </a:rPr>
                          <m:t>1</m:t>
                        </m:r>
                      </m:sub>
                    </m:sSub>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m:rPr>
                            <m:sty m:val="p"/>
                          </m:rPr>
                          <a:rPr lang="en-US" altLang="zh-TW" i="1">
                            <a:latin typeface="Cambria Math" panose="02040503050406030204" pitchFamily="18" charset="0"/>
                            <a:ea typeface="Cambria Math" panose="02040503050406030204" pitchFamily="18" charset="0"/>
                          </a:rPr>
                          <m:t>M</m:t>
                        </m:r>
                      </m:e>
                      <m:sub>
                        <m:r>
                          <a:rPr lang="en-US" altLang="zh-TW" i="1">
                            <a:latin typeface="Cambria Math" panose="02040503050406030204" pitchFamily="18" charset="0"/>
                            <a:ea typeface="Cambria Math" panose="02040503050406030204" pitchFamily="18" charset="0"/>
                          </a:rPr>
                          <m:t>2</m:t>
                        </m:r>
                      </m:sub>
                    </m:sSub>
                    <m:r>
                      <a:rPr lang="en-US" altLang="zh-TW" i="1">
                        <a:latin typeface="Cambria Math" panose="02040503050406030204" pitchFamily="18" charset="0"/>
                        <a:ea typeface="Cambria Math" panose="02040503050406030204" pitchFamily="18" charset="0"/>
                      </a:rPr>
                      <m:t> </m:t>
                    </m:r>
                  </m:oMath>
                </a14:m>
                <a:r>
                  <a:rPr lang="zh-TW" altLang="en-US" dirty="0"/>
                  <a:t>、</a:t>
                </a:r>
                <a:r>
                  <a:rPr lang="en-US" altLang="zh-TW" dirty="0">
                    <a:ea typeface="Cambria Math" panose="02040503050406030204" pitchFamily="18" charset="0"/>
                  </a:rPr>
                  <a:t> </a:t>
                </a:r>
                <a14:m>
                  <m:oMath xmlns:m="http://schemas.openxmlformats.org/officeDocument/2006/math">
                    <m:sSub>
                      <m:sSubPr>
                        <m:ctrlPr>
                          <a:rPr lang="en-US" altLang="zh-TW" i="1">
                            <a:latin typeface="Cambria Math" panose="02040503050406030204" pitchFamily="18" charset="0"/>
                            <a:ea typeface="Cambria Math" panose="02040503050406030204" pitchFamily="18" charset="0"/>
                          </a:rPr>
                        </m:ctrlPr>
                      </m:sSubPr>
                      <m:e>
                        <m:r>
                          <m:rPr>
                            <m:sty m:val="p"/>
                          </m:rPr>
                          <a:rPr lang="en-US" altLang="zh-TW" i="1">
                            <a:latin typeface="Cambria Math" panose="02040503050406030204" pitchFamily="18" charset="0"/>
                            <a:ea typeface="Cambria Math" panose="02040503050406030204" pitchFamily="18" charset="0"/>
                          </a:rPr>
                          <m:t>M</m:t>
                        </m:r>
                      </m:e>
                      <m:sub>
                        <m:r>
                          <a:rPr lang="en-US" altLang="zh-TW" i="1">
                            <a:latin typeface="Cambria Math" panose="02040503050406030204" pitchFamily="18" charset="0"/>
                            <a:ea typeface="Cambria Math" panose="02040503050406030204" pitchFamily="18" charset="0"/>
                          </a:rPr>
                          <m:t>2</m:t>
                        </m:r>
                      </m:sub>
                    </m:sSub>
                    <m:r>
                      <a:rPr lang="en-US" altLang="zh-TW" i="1">
                        <a:latin typeface="Cambria Math" panose="02040503050406030204" pitchFamily="18" charset="0"/>
                        <a:ea typeface="Cambria Math" panose="02040503050406030204" pitchFamily="18" charset="0"/>
                      </a:rPr>
                      <m:t>→</m:t>
                    </m:r>
                    <m:r>
                      <m:rPr>
                        <m:sty m:val="p"/>
                      </m:rPr>
                      <a:rPr lang="en-US" altLang="zh-TW" i="1">
                        <a:latin typeface="Cambria Math" panose="02040503050406030204" pitchFamily="18" charset="0"/>
                        <a:ea typeface="Cambria Math" panose="02040503050406030204" pitchFamily="18" charset="0"/>
                      </a:rPr>
                      <m:t>E</m:t>
                    </m:r>
                  </m:oMath>
                </a14:m>
                <a:r>
                  <a:rPr lang="en-US" altLang="zh-TW" dirty="0">
                    <a:ea typeface="Cambria Math" panose="02040503050406030204" pitchFamily="18" charset="0"/>
                  </a:rPr>
                  <a:t> </a:t>
                </a:r>
                <a:endParaRPr lang="en-US" altLang="zh-TW" dirty="0"/>
              </a:p>
            </p:txBody>
          </p:sp>
        </mc:Choice>
        <mc:Fallback xmlns="">
          <p:sp>
            <p:nvSpPr>
              <p:cNvPr id="2" name="文字方塊 1">
                <a:extLst>
                  <a:ext uri="{FF2B5EF4-FFF2-40B4-BE49-F238E27FC236}">
                    <a16:creationId xmlns:a16="http://schemas.microsoft.com/office/drawing/2014/main" id="{76791F86-99A2-4EE2-A9F5-90EEDCA3DEC3}"/>
                  </a:ext>
                </a:extLst>
              </p:cNvPr>
              <p:cNvSpPr txBox="1">
                <a:spLocks noRot="1" noChangeAspect="1" noMove="1" noResize="1" noEditPoints="1" noAdjustHandles="1" noChangeArrowheads="1" noChangeShapeType="1" noTextEdit="1"/>
              </p:cNvSpPr>
              <p:nvPr/>
            </p:nvSpPr>
            <p:spPr>
              <a:xfrm>
                <a:off x="654338" y="1409169"/>
                <a:ext cx="5318619" cy="1477328"/>
              </a:xfrm>
              <a:prstGeom prst="rect">
                <a:avLst/>
              </a:prstGeom>
              <a:blipFill>
                <a:blip r:embed="rId2"/>
                <a:stretch>
                  <a:fillRect l="-916" t="-2058" r="-3207" b="-5350"/>
                </a:stretch>
              </a:blipFill>
            </p:spPr>
            <p:txBody>
              <a:bodyPr/>
              <a:lstStyle/>
              <a:p>
                <a:r>
                  <a:rPr lang="zh-TW" altLang="en-US">
                    <a:noFill/>
                  </a:rPr>
                  <a:t> </a:t>
                </a:r>
              </a:p>
            </p:txBody>
          </p:sp>
        </mc:Fallback>
      </mc:AlternateContent>
      <p:pic>
        <p:nvPicPr>
          <p:cNvPr id="6" name="圖片 5">
            <a:extLst>
              <a:ext uri="{FF2B5EF4-FFF2-40B4-BE49-F238E27FC236}">
                <a16:creationId xmlns:a16="http://schemas.microsoft.com/office/drawing/2014/main" id="{C216D61F-31E8-4A43-948E-D9FCEF615368}"/>
              </a:ext>
            </a:extLst>
          </p:cNvPr>
          <p:cNvPicPr>
            <a:picLocks noChangeAspect="1"/>
          </p:cNvPicPr>
          <p:nvPr/>
        </p:nvPicPr>
        <p:blipFill rotWithShape="1">
          <a:blip r:embed="rId3"/>
          <a:srcRect l="9655" t="43303" r="52668" b="16942"/>
          <a:stretch/>
        </p:blipFill>
        <p:spPr>
          <a:xfrm>
            <a:off x="9076885" y="216889"/>
            <a:ext cx="2384562" cy="2384560"/>
          </a:xfrm>
          <a:prstGeom prst="rect">
            <a:avLst/>
          </a:prstGeom>
        </p:spPr>
      </p:pic>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8E9B799F-C2C0-4DEA-BE1C-EE30D7A75225}"/>
                  </a:ext>
                </a:extLst>
              </p:cNvPr>
              <p:cNvSpPr/>
              <p:nvPr/>
            </p:nvSpPr>
            <p:spPr>
              <a:xfrm>
                <a:off x="4246097" y="2970021"/>
                <a:ext cx="20467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TW" i="1" dirty="0">
                          <a:latin typeface="Cambria Math" panose="02040503050406030204" pitchFamily="18" charset="0"/>
                          <a:ea typeface="Cambria Math" panose="02040503050406030204" pitchFamily="18" charset="0"/>
                        </a:rPr>
                        <m:t>S</m:t>
                      </m:r>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m:rPr>
                              <m:sty m:val="p"/>
                            </m:rPr>
                            <a:rPr lang="en-US" altLang="zh-TW" i="1">
                              <a:latin typeface="Cambria Math" panose="02040503050406030204" pitchFamily="18" charset="0"/>
                              <a:ea typeface="Cambria Math" panose="02040503050406030204" pitchFamily="18" charset="0"/>
                            </a:rPr>
                            <m:t>M</m:t>
                          </m:r>
                        </m:e>
                        <m:sub>
                          <m:r>
                            <a:rPr lang="en-US" altLang="zh-TW" i="1">
                              <a:latin typeface="Cambria Math" panose="02040503050406030204" pitchFamily="18" charset="0"/>
                              <a:ea typeface="Cambria Math" panose="02040503050406030204" pitchFamily="18" charset="0"/>
                            </a:rPr>
                            <m:t>1</m:t>
                          </m:r>
                        </m:sub>
                      </m:sSub>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m:rPr>
                              <m:sty m:val="p"/>
                            </m:rPr>
                            <a:rPr lang="en-US" altLang="zh-TW" i="1">
                              <a:latin typeface="Cambria Math" panose="02040503050406030204" pitchFamily="18" charset="0"/>
                              <a:ea typeface="Cambria Math" panose="02040503050406030204" pitchFamily="18" charset="0"/>
                            </a:rPr>
                            <m:t>M</m:t>
                          </m:r>
                        </m:e>
                        <m:sub>
                          <m:r>
                            <a:rPr lang="en-US" altLang="zh-TW" i="1">
                              <a:latin typeface="Cambria Math" panose="02040503050406030204" pitchFamily="18" charset="0"/>
                              <a:ea typeface="Cambria Math" panose="02040503050406030204" pitchFamily="18" charset="0"/>
                            </a:rPr>
                            <m:t>2</m:t>
                          </m:r>
                        </m:sub>
                      </m:sSub>
                      <m:r>
                        <a:rPr lang="en-US" altLang="zh-TW" i="1">
                          <a:latin typeface="Cambria Math" panose="02040503050406030204" pitchFamily="18" charset="0"/>
                          <a:ea typeface="Cambria Math" panose="02040503050406030204" pitchFamily="18" charset="0"/>
                        </a:rPr>
                        <m:t>→</m:t>
                      </m:r>
                      <m:r>
                        <m:rPr>
                          <m:sty m:val="p"/>
                        </m:rPr>
                        <a:rPr lang="en-US" altLang="zh-TW" i="1">
                          <a:latin typeface="Cambria Math" panose="02040503050406030204" pitchFamily="18" charset="0"/>
                          <a:ea typeface="Cambria Math" panose="02040503050406030204" pitchFamily="18" charset="0"/>
                        </a:rPr>
                        <m:t>E</m:t>
                      </m:r>
                    </m:oMath>
                  </m:oMathPara>
                </a14:m>
                <a:endParaRPr lang="en-US" altLang="zh-TW" dirty="0"/>
              </a:p>
            </p:txBody>
          </p:sp>
        </mc:Choice>
        <mc:Fallback xmlns="">
          <p:sp>
            <p:nvSpPr>
              <p:cNvPr id="15" name="矩形 14">
                <a:extLst>
                  <a:ext uri="{FF2B5EF4-FFF2-40B4-BE49-F238E27FC236}">
                    <a16:creationId xmlns:a16="http://schemas.microsoft.com/office/drawing/2014/main" id="{8E9B799F-C2C0-4DEA-BE1C-EE30D7A75225}"/>
                  </a:ext>
                </a:extLst>
              </p:cNvPr>
              <p:cNvSpPr>
                <a:spLocks noRot="1" noChangeAspect="1" noMove="1" noResize="1" noEditPoints="1" noAdjustHandles="1" noChangeArrowheads="1" noChangeShapeType="1" noTextEdit="1"/>
              </p:cNvSpPr>
              <p:nvPr/>
            </p:nvSpPr>
            <p:spPr>
              <a:xfrm>
                <a:off x="4246097" y="2970021"/>
                <a:ext cx="2046714" cy="369332"/>
              </a:xfrm>
              <a:prstGeom prst="rect">
                <a:avLst/>
              </a:prstGeom>
              <a:blipFill>
                <a:blip r:embed="rId4"/>
                <a:stretch>
                  <a:fillRect/>
                </a:stretch>
              </a:blipFill>
            </p:spPr>
            <p:txBody>
              <a:bodyPr/>
              <a:lstStyle/>
              <a:p>
                <a:r>
                  <a:rPr lang="zh-TW" altLang="en-US">
                    <a:noFill/>
                  </a:rPr>
                  <a:t> </a:t>
                </a:r>
              </a:p>
            </p:txBody>
          </p:sp>
        </mc:Fallback>
      </mc:AlternateContent>
      <p:cxnSp>
        <p:nvCxnSpPr>
          <p:cNvPr id="17" name="直線單箭頭接點 16">
            <a:extLst>
              <a:ext uri="{FF2B5EF4-FFF2-40B4-BE49-F238E27FC236}">
                <a16:creationId xmlns:a16="http://schemas.microsoft.com/office/drawing/2014/main" id="{A27DC7D1-3403-4A98-A073-E794A7D5066D}"/>
              </a:ext>
            </a:extLst>
          </p:cNvPr>
          <p:cNvCxnSpPr>
            <a:cxnSpLocks/>
          </p:cNvCxnSpPr>
          <p:nvPr/>
        </p:nvCxnSpPr>
        <p:spPr>
          <a:xfrm flipH="1">
            <a:off x="3860261" y="3452019"/>
            <a:ext cx="859553" cy="1845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679E2DBD-8484-42EC-A908-A9481AC0D11B}"/>
              </a:ext>
            </a:extLst>
          </p:cNvPr>
          <p:cNvCxnSpPr>
            <a:cxnSpLocks/>
          </p:cNvCxnSpPr>
          <p:nvPr/>
        </p:nvCxnSpPr>
        <p:spPr>
          <a:xfrm>
            <a:off x="5360563" y="3433422"/>
            <a:ext cx="0" cy="238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D23824C5-180A-4BC9-903C-745C3DA5063C}"/>
              </a:ext>
            </a:extLst>
          </p:cNvPr>
          <p:cNvCxnSpPr>
            <a:cxnSpLocks/>
          </p:cNvCxnSpPr>
          <p:nvPr/>
        </p:nvCxnSpPr>
        <p:spPr>
          <a:xfrm>
            <a:off x="6178793" y="3408043"/>
            <a:ext cx="876349" cy="1923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9C49921B-7AFE-47B3-9006-C4483462FC12}"/>
                  </a:ext>
                </a:extLst>
              </p:cNvPr>
              <p:cNvSpPr/>
              <p:nvPr/>
            </p:nvSpPr>
            <p:spPr>
              <a:xfrm>
                <a:off x="2944544" y="3653821"/>
                <a:ext cx="9743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TW" i="1" dirty="0" smtClean="0">
                          <a:latin typeface="Cambria Math" panose="02040503050406030204" pitchFamily="18" charset="0"/>
                          <a:ea typeface="Cambria Math" panose="02040503050406030204" pitchFamily="18" charset="0"/>
                        </a:rPr>
                        <m:t>S</m:t>
                      </m:r>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m:rPr>
                              <m:sty m:val="p"/>
                            </m:rPr>
                            <a:rPr lang="en-US" altLang="zh-TW" i="1">
                              <a:latin typeface="Cambria Math" panose="02040503050406030204" pitchFamily="18" charset="0"/>
                              <a:ea typeface="Cambria Math" panose="02040503050406030204" pitchFamily="18" charset="0"/>
                            </a:rPr>
                            <m:t>M</m:t>
                          </m:r>
                        </m:e>
                        <m:sub>
                          <m:r>
                            <a:rPr lang="en-US" altLang="zh-TW" i="1">
                              <a:latin typeface="Cambria Math" panose="02040503050406030204" pitchFamily="18" charset="0"/>
                              <a:ea typeface="Cambria Math" panose="02040503050406030204" pitchFamily="18" charset="0"/>
                            </a:rPr>
                            <m:t>1</m:t>
                          </m:r>
                        </m:sub>
                      </m:sSub>
                    </m:oMath>
                  </m:oMathPara>
                </a14:m>
                <a:endParaRPr lang="en-US" altLang="zh-TW" dirty="0"/>
              </a:p>
            </p:txBody>
          </p:sp>
        </mc:Choice>
        <mc:Fallback xmlns="">
          <p:sp>
            <p:nvSpPr>
              <p:cNvPr id="24" name="矩形 23">
                <a:extLst>
                  <a:ext uri="{FF2B5EF4-FFF2-40B4-BE49-F238E27FC236}">
                    <a16:creationId xmlns:a16="http://schemas.microsoft.com/office/drawing/2014/main" id="{9C49921B-7AFE-47B3-9006-C4483462FC12}"/>
                  </a:ext>
                </a:extLst>
              </p:cNvPr>
              <p:cNvSpPr>
                <a:spLocks noRot="1" noChangeAspect="1" noMove="1" noResize="1" noEditPoints="1" noAdjustHandles="1" noChangeArrowheads="1" noChangeShapeType="1" noTextEdit="1"/>
              </p:cNvSpPr>
              <p:nvPr/>
            </p:nvSpPr>
            <p:spPr>
              <a:xfrm>
                <a:off x="2944544" y="3653821"/>
                <a:ext cx="974369" cy="369332"/>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D6E19A35-E4D6-4001-B791-C9D08F98D655}"/>
                  </a:ext>
                </a:extLst>
              </p:cNvPr>
              <p:cNvSpPr/>
              <p:nvPr/>
            </p:nvSpPr>
            <p:spPr>
              <a:xfrm>
                <a:off x="4862784" y="3617041"/>
                <a:ext cx="11554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i="1">
                              <a:latin typeface="Cambria Math" panose="02040503050406030204" pitchFamily="18" charset="0"/>
                              <a:ea typeface="Cambria Math" panose="02040503050406030204" pitchFamily="18" charset="0"/>
                            </a:rPr>
                          </m:ctrlPr>
                        </m:sSubPr>
                        <m:e>
                          <m:r>
                            <m:rPr>
                              <m:sty m:val="p"/>
                            </m:rPr>
                            <a:rPr lang="en-US" altLang="zh-TW" i="1">
                              <a:latin typeface="Cambria Math" panose="02040503050406030204" pitchFamily="18" charset="0"/>
                              <a:ea typeface="Cambria Math" panose="02040503050406030204" pitchFamily="18" charset="0"/>
                            </a:rPr>
                            <m:t>M</m:t>
                          </m:r>
                        </m:e>
                        <m:sub>
                          <m:r>
                            <a:rPr lang="en-US" altLang="zh-TW" i="1">
                              <a:latin typeface="Cambria Math" panose="02040503050406030204" pitchFamily="18" charset="0"/>
                              <a:ea typeface="Cambria Math" panose="02040503050406030204" pitchFamily="18" charset="0"/>
                            </a:rPr>
                            <m:t>1</m:t>
                          </m:r>
                        </m:sub>
                      </m:sSub>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m:rPr>
                              <m:sty m:val="p"/>
                            </m:rPr>
                            <a:rPr lang="en-US" altLang="zh-TW" i="1">
                              <a:latin typeface="Cambria Math" panose="02040503050406030204" pitchFamily="18" charset="0"/>
                              <a:ea typeface="Cambria Math" panose="02040503050406030204" pitchFamily="18" charset="0"/>
                            </a:rPr>
                            <m:t>M</m:t>
                          </m:r>
                        </m:e>
                        <m:sub>
                          <m:r>
                            <a:rPr lang="en-US" altLang="zh-TW" i="1">
                              <a:latin typeface="Cambria Math" panose="02040503050406030204" pitchFamily="18" charset="0"/>
                              <a:ea typeface="Cambria Math" panose="02040503050406030204" pitchFamily="18" charset="0"/>
                            </a:rPr>
                            <m:t>2</m:t>
                          </m:r>
                        </m:sub>
                      </m:sSub>
                    </m:oMath>
                  </m:oMathPara>
                </a14:m>
                <a:endParaRPr lang="zh-TW" altLang="en-US" dirty="0"/>
              </a:p>
            </p:txBody>
          </p:sp>
        </mc:Choice>
        <mc:Fallback xmlns="">
          <p:sp>
            <p:nvSpPr>
              <p:cNvPr id="25" name="矩形 24">
                <a:extLst>
                  <a:ext uri="{FF2B5EF4-FFF2-40B4-BE49-F238E27FC236}">
                    <a16:creationId xmlns:a16="http://schemas.microsoft.com/office/drawing/2014/main" id="{D6E19A35-E4D6-4001-B791-C9D08F98D655}"/>
                  </a:ext>
                </a:extLst>
              </p:cNvPr>
              <p:cNvSpPr>
                <a:spLocks noRot="1" noChangeAspect="1" noMove="1" noResize="1" noEditPoints="1" noAdjustHandles="1" noChangeArrowheads="1" noChangeShapeType="1" noTextEdit="1"/>
              </p:cNvSpPr>
              <p:nvPr/>
            </p:nvSpPr>
            <p:spPr>
              <a:xfrm>
                <a:off x="4862784" y="3617041"/>
                <a:ext cx="1155445" cy="369332"/>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BEC122DD-C219-4B6B-8AC9-89C35D8DDDB1}"/>
                  </a:ext>
                </a:extLst>
              </p:cNvPr>
              <p:cNvSpPr/>
              <p:nvPr/>
            </p:nvSpPr>
            <p:spPr>
              <a:xfrm>
                <a:off x="7166098" y="3605537"/>
                <a:ext cx="998928" cy="369332"/>
              </a:xfrm>
              <a:prstGeom prst="rect">
                <a:avLst/>
              </a:prstGeom>
            </p:spPr>
            <p:txBody>
              <a:bodyPr wrap="none">
                <a:spAutoFit/>
              </a:bodyPr>
              <a:lstStyle/>
              <a:p>
                <a14:m>
                  <m:oMath xmlns:m="http://schemas.openxmlformats.org/officeDocument/2006/math">
                    <m:sSub>
                      <m:sSubPr>
                        <m:ctrlPr>
                          <a:rPr lang="en-US" altLang="zh-TW" i="1">
                            <a:latin typeface="Cambria Math" panose="02040503050406030204" pitchFamily="18" charset="0"/>
                            <a:ea typeface="Cambria Math" panose="02040503050406030204" pitchFamily="18" charset="0"/>
                          </a:rPr>
                        </m:ctrlPr>
                      </m:sSubPr>
                      <m:e>
                        <m:r>
                          <m:rPr>
                            <m:sty m:val="p"/>
                          </m:rPr>
                          <a:rPr lang="en-US" altLang="zh-TW" i="1">
                            <a:latin typeface="Cambria Math" panose="02040503050406030204" pitchFamily="18" charset="0"/>
                            <a:ea typeface="Cambria Math" panose="02040503050406030204" pitchFamily="18" charset="0"/>
                          </a:rPr>
                          <m:t>M</m:t>
                        </m:r>
                      </m:e>
                      <m:sub>
                        <m:r>
                          <a:rPr lang="en-US" altLang="zh-TW" i="1">
                            <a:latin typeface="Cambria Math" panose="02040503050406030204" pitchFamily="18" charset="0"/>
                            <a:ea typeface="Cambria Math" panose="02040503050406030204" pitchFamily="18" charset="0"/>
                          </a:rPr>
                          <m:t>2</m:t>
                        </m:r>
                      </m:sub>
                    </m:sSub>
                    <m:r>
                      <a:rPr lang="en-US" altLang="zh-TW" i="1">
                        <a:latin typeface="Cambria Math" panose="02040503050406030204" pitchFamily="18" charset="0"/>
                        <a:ea typeface="Cambria Math" panose="02040503050406030204" pitchFamily="18" charset="0"/>
                      </a:rPr>
                      <m:t>→</m:t>
                    </m:r>
                    <m:r>
                      <m:rPr>
                        <m:sty m:val="p"/>
                      </m:rPr>
                      <a:rPr lang="en-US" altLang="zh-TW" i="1">
                        <a:latin typeface="Cambria Math" panose="02040503050406030204" pitchFamily="18" charset="0"/>
                        <a:ea typeface="Cambria Math" panose="02040503050406030204" pitchFamily="18" charset="0"/>
                      </a:rPr>
                      <m:t>E</m:t>
                    </m:r>
                  </m:oMath>
                </a14:m>
                <a:r>
                  <a:rPr lang="en-US" altLang="zh-TW" dirty="0">
                    <a:ea typeface="Cambria Math" panose="02040503050406030204" pitchFamily="18" charset="0"/>
                  </a:rPr>
                  <a:t> </a:t>
                </a:r>
                <a:endParaRPr lang="zh-TW" altLang="en-US" dirty="0"/>
              </a:p>
            </p:txBody>
          </p:sp>
        </mc:Choice>
        <mc:Fallback xmlns="">
          <p:sp>
            <p:nvSpPr>
              <p:cNvPr id="26" name="矩形 25">
                <a:extLst>
                  <a:ext uri="{FF2B5EF4-FFF2-40B4-BE49-F238E27FC236}">
                    <a16:creationId xmlns:a16="http://schemas.microsoft.com/office/drawing/2014/main" id="{BEC122DD-C219-4B6B-8AC9-89C35D8DDDB1}"/>
                  </a:ext>
                </a:extLst>
              </p:cNvPr>
              <p:cNvSpPr>
                <a:spLocks noRot="1" noChangeAspect="1" noMove="1" noResize="1" noEditPoints="1" noAdjustHandles="1" noChangeArrowheads="1" noChangeShapeType="1" noTextEdit="1"/>
              </p:cNvSpPr>
              <p:nvPr/>
            </p:nvSpPr>
            <p:spPr>
              <a:xfrm>
                <a:off x="7166098" y="3605537"/>
                <a:ext cx="998928" cy="369332"/>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E60A6F61-F904-4780-AB0C-FD58B673EDB7}"/>
                  </a:ext>
                </a:extLst>
              </p:cNvPr>
              <p:cNvSpPr/>
              <p:nvPr/>
            </p:nvSpPr>
            <p:spPr>
              <a:xfrm>
                <a:off x="1218850" y="4239750"/>
                <a:ext cx="26184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TW" i="1" dirty="0" smtClean="0">
                          <a:latin typeface="Cambria Math" panose="02040503050406030204" pitchFamily="18" charset="0"/>
                          <a:ea typeface="Cambria Math" panose="02040503050406030204" pitchFamily="18" charset="0"/>
                        </a:rPr>
                        <m:t>S</m:t>
                      </m:r>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m:rPr>
                              <m:sty m:val="p"/>
                            </m:rPr>
                            <a:rPr lang="en-US" altLang="zh-TW">
                              <a:latin typeface="Cambria Math" panose="02040503050406030204" pitchFamily="18" charset="0"/>
                              <a:ea typeface="Cambria Math" panose="02040503050406030204" pitchFamily="18" charset="0"/>
                            </a:rPr>
                            <m:t>c</m:t>
                          </m:r>
                        </m:e>
                        <m:sub>
                          <m:r>
                            <a:rPr lang="en-US" altLang="zh-TW">
                              <a:latin typeface="Cambria Math" panose="02040503050406030204" pitchFamily="18" charset="0"/>
                              <a:ea typeface="Cambria Math" panose="02040503050406030204" pitchFamily="18" charset="0"/>
                            </a:rPr>
                            <m:t>1</m:t>
                          </m:r>
                        </m:sub>
                      </m:sSub>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𝑐</m:t>
                          </m:r>
                        </m:e>
                        <m:sub>
                          <m:r>
                            <a:rPr lang="en-US" altLang="zh-TW" i="1">
                              <a:latin typeface="Cambria Math" panose="02040503050406030204" pitchFamily="18" charset="0"/>
                              <a:ea typeface="Cambria Math" panose="02040503050406030204" pitchFamily="18" charset="0"/>
                            </a:rPr>
                            <m:t>2</m:t>
                          </m:r>
                        </m:sub>
                      </m:sSub>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𝑐</m:t>
                          </m:r>
                        </m:e>
                        <m:sub>
                          <m:r>
                            <a:rPr lang="en-US" altLang="zh-TW" b="0" i="1" smtClean="0">
                              <a:latin typeface="Cambria Math" panose="02040503050406030204" pitchFamily="18" charset="0"/>
                              <a:ea typeface="Cambria Math" panose="02040503050406030204" pitchFamily="18" charset="0"/>
                            </a:rPr>
                            <m:t>6</m:t>
                          </m:r>
                        </m:sub>
                      </m:sSub>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𝑀</m:t>
                          </m:r>
                        </m:e>
                        <m:sub>
                          <m:r>
                            <a:rPr lang="en-US" altLang="zh-TW" i="1">
                              <a:latin typeface="Cambria Math" panose="02040503050406030204" pitchFamily="18" charset="0"/>
                              <a:ea typeface="Cambria Math" panose="02040503050406030204" pitchFamily="18" charset="0"/>
                            </a:rPr>
                            <m:t>1</m:t>
                          </m:r>
                        </m:sub>
                      </m:sSub>
                    </m:oMath>
                  </m:oMathPara>
                </a14:m>
                <a:endParaRPr lang="zh-TW" altLang="en-US" dirty="0"/>
              </a:p>
            </p:txBody>
          </p:sp>
        </mc:Choice>
        <mc:Fallback xmlns="">
          <p:sp>
            <p:nvSpPr>
              <p:cNvPr id="33" name="矩形 32">
                <a:extLst>
                  <a:ext uri="{FF2B5EF4-FFF2-40B4-BE49-F238E27FC236}">
                    <a16:creationId xmlns:a16="http://schemas.microsoft.com/office/drawing/2014/main" id="{E60A6F61-F904-4780-AB0C-FD58B673EDB7}"/>
                  </a:ext>
                </a:extLst>
              </p:cNvPr>
              <p:cNvSpPr>
                <a:spLocks noRot="1" noChangeAspect="1" noMove="1" noResize="1" noEditPoints="1" noAdjustHandles="1" noChangeArrowheads="1" noChangeShapeType="1" noTextEdit="1"/>
              </p:cNvSpPr>
              <p:nvPr/>
            </p:nvSpPr>
            <p:spPr>
              <a:xfrm>
                <a:off x="1218850" y="4239750"/>
                <a:ext cx="2618409" cy="369332"/>
              </a:xfrm>
              <a:prstGeom prst="rect">
                <a:avLst/>
              </a:prstGeom>
              <a:blipFill>
                <a:blip r:embed="rId8"/>
                <a:stretch>
                  <a:fillRect/>
                </a:stretch>
              </a:blipFill>
            </p:spPr>
            <p:txBody>
              <a:bodyPr/>
              <a:lstStyle/>
              <a:p>
                <a:r>
                  <a:rPr lang="zh-TW" altLang="en-US">
                    <a:noFill/>
                  </a:rPr>
                  <a:t> </a:t>
                </a:r>
              </a:p>
            </p:txBody>
          </p:sp>
        </mc:Fallback>
      </mc:AlternateContent>
      <p:cxnSp>
        <p:nvCxnSpPr>
          <p:cNvPr id="35" name="直線單箭頭接點 34">
            <a:extLst>
              <a:ext uri="{FF2B5EF4-FFF2-40B4-BE49-F238E27FC236}">
                <a16:creationId xmlns:a16="http://schemas.microsoft.com/office/drawing/2014/main" id="{C25BB253-E7D4-4BD0-8160-A4667B694200}"/>
              </a:ext>
            </a:extLst>
          </p:cNvPr>
          <p:cNvCxnSpPr>
            <a:cxnSpLocks/>
          </p:cNvCxnSpPr>
          <p:nvPr/>
        </p:nvCxnSpPr>
        <p:spPr>
          <a:xfrm flipH="1">
            <a:off x="2754362" y="4018177"/>
            <a:ext cx="389483" cy="2589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E29741DE-D39E-415C-A37F-980E861DDFA6}"/>
              </a:ext>
            </a:extLst>
          </p:cNvPr>
          <p:cNvCxnSpPr>
            <a:cxnSpLocks/>
          </p:cNvCxnSpPr>
          <p:nvPr/>
        </p:nvCxnSpPr>
        <p:spPr>
          <a:xfrm>
            <a:off x="5371030" y="3974869"/>
            <a:ext cx="0" cy="2589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AE201D7A-EDF1-4181-AE8D-106C1C9BBED8}"/>
                  </a:ext>
                </a:extLst>
              </p:cNvPr>
              <p:cNvSpPr/>
              <p:nvPr/>
            </p:nvSpPr>
            <p:spPr>
              <a:xfrm>
                <a:off x="4307203" y="4202293"/>
                <a:ext cx="230845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latin typeface="Cambria Math" panose="02040503050406030204" pitchFamily="18" charset="0"/>
                              <a:ea typeface="Cambria Math" panose="02040503050406030204" pitchFamily="18" charset="0"/>
                            </a:rPr>
                          </m:ctrlPr>
                        </m:sSubPr>
                        <m:e>
                          <m:r>
                            <m:rPr>
                              <m:sty m:val="p"/>
                            </m:rPr>
                            <a:rPr lang="en-US" altLang="zh-TW" i="1" dirty="0" smtClean="0">
                              <a:latin typeface="Cambria Math" panose="02040503050406030204" pitchFamily="18" charset="0"/>
                              <a:ea typeface="Cambria Math" panose="02040503050406030204" pitchFamily="18" charset="0"/>
                            </a:rPr>
                            <m:t>M</m:t>
                          </m:r>
                        </m:e>
                        <m:sub>
                          <m:r>
                            <a:rPr lang="en-US" altLang="zh-TW" b="0" i="1" dirty="0" smtClean="0">
                              <a:latin typeface="Cambria Math" panose="02040503050406030204" pitchFamily="18" charset="0"/>
                              <a:ea typeface="Cambria Math" panose="02040503050406030204" pitchFamily="18" charset="0"/>
                            </a:rPr>
                            <m:t>1</m:t>
                          </m:r>
                        </m:sub>
                      </m:sSub>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m:rPr>
                              <m:sty m:val="p"/>
                            </m:rPr>
                            <a:rPr lang="en-US" altLang="zh-TW" b="0" i="0" smtClean="0">
                              <a:latin typeface="Cambria Math" panose="02040503050406030204" pitchFamily="18" charset="0"/>
                              <a:ea typeface="Cambria Math" panose="02040503050406030204" pitchFamily="18" charset="0"/>
                            </a:rPr>
                            <m:t>x</m:t>
                          </m:r>
                        </m:e>
                        <m:sub>
                          <m:r>
                            <a:rPr lang="en-US" altLang="zh-TW" b="0" i="0" smtClean="0">
                              <a:latin typeface="Cambria Math" panose="02040503050406030204" pitchFamily="18" charset="0"/>
                              <a:ea typeface="Cambria Math" panose="02040503050406030204" pitchFamily="18" charset="0"/>
                            </a:rPr>
                            <m:t>3</m:t>
                          </m:r>
                        </m:sub>
                      </m:sSub>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𝑥</m:t>
                          </m:r>
                        </m:e>
                        <m:sub>
                          <m:r>
                            <a:rPr lang="en-US" altLang="zh-TW" b="0" i="1" smtClean="0">
                              <a:latin typeface="Cambria Math" panose="02040503050406030204" pitchFamily="18" charset="0"/>
                              <a:ea typeface="Cambria Math" panose="02040503050406030204" pitchFamily="18" charset="0"/>
                            </a:rPr>
                            <m:t>5</m:t>
                          </m:r>
                        </m:sub>
                      </m:sSub>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𝑀</m:t>
                          </m:r>
                        </m:e>
                        <m:sub>
                          <m:r>
                            <a:rPr lang="en-US" altLang="zh-TW" b="0" i="1" smtClean="0">
                              <a:latin typeface="Cambria Math" panose="02040503050406030204" pitchFamily="18" charset="0"/>
                              <a:ea typeface="Cambria Math" panose="02040503050406030204" pitchFamily="18" charset="0"/>
                            </a:rPr>
                            <m:t>2</m:t>
                          </m:r>
                        </m:sub>
                      </m:sSub>
                    </m:oMath>
                  </m:oMathPara>
                </a14:m>
                <a:endParaRPr lang="zh-TW" altLang="en-US" dirty="0"/>
              </a:p>
            </p:txBody>
          </p:sp>
        </mc:Choice>
        <mc:Fallback xmlns="">
          <p:sp>
            <p:nvSpPr>
              <p:cNvPr id="38" name="矩形 37">
                <a:extLst>
                  <a:ext uri="{FF2B5EF4-FFF2-40B4-BE49-F238E27FC236}">
                    <a16:creationId xmlns:a16="http://schemas.microsoft.com/office/drawing/2014/main" id="{AE201D7A-EDF1-4181-AE8D-106C1C9BBED8}"/>
                  </a:ext>
                </a:extLst>
              </p:cNvPr>
              <p:cNvSpPr>
                <a:spLocks noRot="1" noChangeAspect="1" noMove="1" noResize="1" noEditPoints="1" noAdjustHandles="1" noChangeArrowheads="1" noChangeShapeType="1" noTextEdit="1"/>
              </p:cNvSpPr>
              <p:nvPr/>
            </p:nvSpPr>
            <p:spPr>
              <a:xfrm>
                <a:off x="4307203" y="4202293"/>
                <a:ext cx="2308452" cy="369332"/>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CB0226AD-2FC5-4BD7-85A4-B61242A91DDF}"/>
                  </a:ext>
                </a:extLst>
              </p:cNvPr>
              <p:cNvSpPr/>
              <p:nvPr/>
            </p:nvSpPr>
            <p:spPr>
              <a:xfrm>
                <a:off x="7485968" y="4158162"/>
                <a:ext cx="15657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latin typeface="Cambria Math" panose="02040503050406030204" pitchFamily="18" charset="0"/>
                              <a:ea typeface="Cambria Math" panose="02040503050406030204" pitchFamily="18" charset="0"/>
                            </a:rPr>
                          </m:ctrlPr>
                        </m:sSubPr>
                        <m:e>
                          <m:r>
                            <m:rPr>
                              <m:sty m:val="p"/>
                            </m:rPr>
                            <a:rPr lang="en-US" altLang="zh-TW" i="1" dirty="0" smtClean="0">
                              <a:latin typeface="Cambria Math" panose="02040503050406030204" pitchFamily="18" charset="0"/>
                              <a:ea typeface="Cambria Math" panose="02040503050406030204" pitchFamily="18" charset="0"/>
                            </a:rPr>
                            <m:t>M</m:t>
                          </m:r>
                        </m:e>
                        <m:sub>
                          <m:r>
                            <a:rPr lang="en-US" altLang="zh-TW" b="0" i="1" dirty="0" smtClean="0">
                              <a:latin typeface="Cambria Math" panose="02040503050406030204" pitchFamily="18" charset="0"/>
                              <a:ea typeface="Cambria Math" panose="02040503050406030204" pitchFamily="18" charset="0"/>
                            </a:rPr>
                            <m:t>2</m:t>
                          </m:r>
                        </m:sub>
                      </m:sSub>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m:rPr>
                              <m:sty m:val="p"/>
                            </m:rPr>
                            <a:rPr lang="en-US" altLang="zh-TW" b="0" i="0" smtClean="0">
                              <a:latin typeface="Cambria Math" panose="02040503050406030204" pitchFamily="18" charset="0"/>
                              <a:ea typeface="Cambria Math" panose="02040503050406030204" pitchFamily="18" charset="0"/>
                            </a:rPr>
                            <m:t>v</m:t>
                          </m:r>
                        </m:e>
                        <m:sub>
                          <m:r>
                            <a:rPr lang="en-US" altLang="zh-TW" b="0" i="0" smtClean="0">
                              <a:latin typeface="Cambria Math" panose="02040503050406030204" pitchFamily="18" charset="0"/>
                              <a:ea typeface="Cambria Math" panose="02040503050406030204" pitchFamily="18" charset="0"/>
                            </a:rPr>
                            <m:t>3</m:t>
                          </m:r>
                        </m:sub>
                      </m:sSub>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𝐸</m:t>
                      </m:r>
                    </m:oMath>
                  </m:oMathPara>
                </a14:m>
                <a:endParaRPr lang="zh-TW" altLang="en-US" dirty="0"/>
              </a:p>
            </p:txBody>
          </p:sp>
        </mc:Choice>
        <mc:Fallback xmlns="">
          <p:sp>
            <p:nvSpPr>
              <p:cNvPr id="39" name="矩形 38">
                <a:extLst>
                  <a:ext uri="{FF2B5EF4-FFF2-40B4-BE49-F238E27FC236}">
                    <a16:creationId xmlns:a16="http://schemas.microsoft.com/office/drawing/2014/main" id="{CB0226AD-2FC5-4BD7-85A4-B61242A91DDF}"/>
                  </a:ext>
                </a:extLst>
              </p:cNvPr>
              <p:cNvSpPr>
                <a:spLocks noRot="1" noChangeAspect="1" noMove="1" noResize="1" noEditPoints="1" noAdjustHandles="1" noChangeArrowheads="1" noChangeShapeType="1" noTextEdit="1"/>
              </p:cNvSpPr>
              <p:nvPr/>
            </p:nvSpPr>
            <p:spPr>
              <a:xfrm>
                <a:off x="7485968" y="4158162"/>
                <a:ext cx="1565750" cy="369332"/>
              </a:xfrm>
              <a:prstGeom prst="rect">
                <a:avLst/>
              </a:prstGeom>
              <a:blipFill>
                <a:blip r:embed="rId10"/>
                <a:stretch>
                  <a:fillRect/>
                </a:stretch>
              </a:blipFill>
            </p:spPr>
            <p:txBody>
              <a:bodyPr/>
              <a:lstStyle/>
              <a:p>
                <a:r>
                  <a:rPr lang="zh-TW" altLang="en-US">
                    <a:noFill/>
                  </a:rPr>
                  <a:t> </a:t>
                </a:r>
              </a:p>
            </p:txBody>
          </p:sp>
        </mc:Fallback>
      </mc:AlternateContent>
      <p:cxnSp>
        <p:nvCxnSpPr>
          <p:cNvPr id="40" name="直線單箭頭接點 39">
            <a:extLst>
              <a:ext uri="{FF2B5EF4-FFF2-40B4-BE49-F238E27FC236}">
                <a16:creationId xmlns:a16="http://schemas.microsoft.com/office/drawing/2014/main" id="{81F77C5A-FD84-4475-BEBB-EC779ED91B15}"/>
              </a:ext>
            </a:extLst>
          </p:cNvPr>
          <p:cNvCxnSpPr>
            <a:cxnSpLocks/>
          </p:cNvCxnSpPr>
          <p:nvPr/>
        </p:nvCxnSpPr>
        <p:spPr>
          <a:xfrm>
            <a:off x="7782731" y="3918688"/>
            <a:ext cx="262311" cy="2836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id="{CB853239-A1E9-4FA1-B8F8-85BFD056B550}"/>
              </a:ext>
            </a:extLst>
          </p:cNvPr>
          <p:cNvCxnSpPr>
            <a:cxnSpLocks/>
          </p:cNvCxnSpPr>
          <p:nvPr/>
        </p:nvCxnSpPr>
        <p:spPr>
          <a:xfrm flipH="1">
            <a:off x="1088601" y="4677873"/>
            <a:ext cx="296629" cy="261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76916E33-872F-4395-A643-449C070C6B63}"/>
              </a:ext>
            </a:extLst>
          </p:cNvPr>
          <p:cNvCxnSpPr>
            <a:cxnSpLocks/>
          </p:cNvCxnSpPr>
          <p:nvPr/>
        </p:nvCxnSpPr>
        <p:spPr>
          <a:xfrm>
            <a:off x="1818956" y="4670028"/>
            <a:ext cx="5940" cy="303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a:extLst>
              <a:ext uri="{FF2B5EF4-FFF2-40B4-BE49-F238E27FC236}">
                <a16:creationId xmlns:a16="http://schemas.microsoft.com/office/drawing/2014/main" id="{856603A0-56B7-4318-AEF8-BCD2AA44B5C5}"/>
              </a:ext>
            </a:extLst>
          </p:cNvPr>
          <p:cNvCxnSpPr>
            <a:cxnSpLocks/>
          </p:cNvCxnSpPr>
          <p:nvPr/>
        </p:nvCxnSpPr>
        <p:spPr>
          <a:xfrm>
            <a:off x="2732690" y="4650262"/>
            <a:ext cx="0" cy="3435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057B3D4C-1DD0-42A7-AAD9-83EF657E9BD1}"/>
              </a:ext>
            </a:extLst>
          </p:cNvPr>
          <p:cNvCxnSpPr>
            <a:cxnSpLocks/>
          </p:cNvCxnSpPr>
          <p:nvPr/>
        </p:nvCxnSpPr>
        <p:spPr>
          <a:xfrm>
            <a:off x="3288323" y="4626328"/>
            <a:ext cx="369447" cy="281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1C353381-D13D-4C8B-A15C-7ABF38AEC178}"/>
                  </a:ext>
                </a:extLst>
              </p:cNvPr>
              <p:cNvSpPr/>
              <p:nvPr/>
            </p:nvSpPr>
            <p:spPr>
              <a:xfrm>
                <a:off x="322266" y="4893066"/>
                <a:ext cx="8878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TW" i="1" dirty="0">
                          <a:latin typeface="Cambria Math" panose="02040503050406030204" pitchFamily="18" charset="0"/>
                          <a:ea typeface="Cambria Math" panose="02040503050406030204" pitchFamily="18" charset="0"/>
                        </a:rPr>
                        <m:t>S</m:t>
                      </m:r>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m:rPr>
                              <m:sty m:val="p"/>
                            </m:rPr>
                            <a:rPr lang="en-US" altLang="zh-TW">
                              <a:latin typeface="Cambria Math" panose="02040503050406030204" pitchFamily="18" charset="0"/>
                              <a:ea typeface="Cambria Math" panose="02040503050406030204" pitchFamily="18" charset="0"/>
                            </a:rPr>
                            <m:t>c</m:t>
                          </m:r>
                        </m:e>
                        <m:sub>
                          <m:r>
                            <a:rPr lang="en-US" altLang="zh-TW">
                              <a:latin typeface="Cambria Math" panose="02040503050406030204" pitchFamily="18" charset="0"/>
                              <a:ea typeface="Cambria Math" panose="02040503050406030204" pitchFamily="18" charset="0"/>
                            </a:rPr>
                            <m:t>1</m:t>
                          </m:r>
                        </m:sub>
                      </m:sSub>
                    </m:oMath>
                  </m:oMathPara>
                </a14:m>
                <a:endParaRPr lang="zh-TW" altLang="en-US" dirty="0"/>
              </a:p>
            </p:txBody>
          </p:sp>
        </mc:Choice>
        <mc:Fallback xmlns="">
          <p:sp>
            <p:nvSpPr>
              <p:cNvPr id="50" name="矩形 49">
                <a:extLst>
                  <a:ext uri="{FF2B5EF4-FFF2-40B4-BE49-F238E27FC236}">
                    <a16:creationId xmlns:a16="http://schemas.microsoft.com/office/drawing/2014/main" id="{1C353381-D13D-4C8B-A15C-7ABF38AEC178}"/>
                  </a:ext>
                </a:extLst>
              </p:cNvPr>
              <p:cNvSpPr>
                <a:spLocks noRot="1" noChangeAspect="1" noMove="1" noResize="1" noEditPoints="1" noAdjustHandles="1" noChangeArrowheads="1" noChangeShapeType="1" noTextEdit="1"/>
              </p:cNvSpPr>
              <p:nvPr/>
            </p:nvSpPr>
            <p:spPr>
              <a:xfrm>
                <a:off x="322266" y="4893066"/>
                <a:ext cx="887807" cy="369332"/>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id="{15B7A630-D8EE-4BDF-A924-6AED89D7E5AA}"/>
                  </a:ext>
                </a:extLst>
              </p:cNvPr>
              <p:cNvSpPr/>
              <p:nvPr/>
            </p:nvSpPr>
            <p:spPr>
              <a:xfrm>
                <a:off x="1334153" y="4979518"/>
                <a:ext cx="9814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i="1">
                              <a:latin typeface="Cambria Math" panose="02040503050406030204" pitchFamily="18" charset="0"/>
                              <a:ea typeface="Cambria Math" panose="02040503050406030204" pitchFamily="18" charset="0"/>
                            </a:rPr>
                          </m:ctrlPr>
                        </m:sSubPr>
                        <m:e>
                          <m:r>
                            <m:rPr>
                              <m:sty m:val="p"/>
                            </m:rPr>
                            <a:rPr lang="en-US" altLang="zh-TW">
                              <a:latin typeface="Cambria Math" panose="02040503050406030204" pitchFamily="18" charset="0"/>
                              <a:ea typeface="Cambria Math" panose="02040503050406030204" pitchFamily="18" charset="0"/>
                            </a:rPr>
                            <m:t>c</m:t>
                          </m:r>
                        </m:e>
                        <m:sub>
                          <m:r>
                            <a:rPr lang="en-US" altLang="zh-TW">
                              <a:latin typeface="Cambria Math" panose="02040503050406030204" pitchFamily="18" charset="0"/>
                              <a:ea typeface="Cambria Math" panose="02040503050406030204" pitchFamily="18" charset="0"/>
                            </a:rPr>
                            <m:t>1</m:t>
                          </m:r>
                        </m:sub>
                      </m:sSub>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𝑐</m:t>
                          </m:r>
                        </m:e>
                        <m:sub>
                          <m:r>
                            <a:rPr lang="en-US" altLang="zh-TW" i="1">
                              <a:latin typeface="Cambria Math" panose="02040503050406030204" pitchFamily="18" charset="0"/>
                              <a:ea typeface="Cambria Math" panose="02040503050406030204" pitchFamily="18" charset="0"/>
                            </a:rPr>
                            <m:t>2</m:t>
                          </m:r>
                        </m:sub>
                      </m:sSub>
                    </m:oMath>
                  </m:oMathPara>
                </a14:m>
                <a:endParaRPr lang="zh-TW" altLang="en-US" dirty="0"/>
              </a:p>
            </p:txBody>
          </p:sp>
        </mc:Choice>
        <mc:Fallback xmlns="">
          <p:sp>
            <p:nvSpPr>
              <p:cNvPr id="51" name="矩形 50">
                <a:extLst>
                  <a:ext uri="{FF2B5EF4-FFF2-40B4-BE49-F238E27FC236}">
                    <a16:creationId xmlns:a16="http://schemas.microsoft.com/office/drawing/2014/main" id="{15B7A630-D8EE-4BDF-A924-6AED89D7E5AA}"/>
                  </a:ext>
                </a:extLst>
              </p:cNvPr>
              <p:cNvSpPr>
                <a:spLocks noRot="1" noChangeAspect="1" noMove="1" noResize="1" noEditPoints="1" noAdjustHandles="1" noChangeArrowheads="1" noChangeShapeType="1" noTextEdit="1"/>
              </p:cNvSpPr>
              <p:nvPr/>
            </p:nvSpPr>
            <p:spPr>
              <a:xfrm>
                <a:off x="1334153" y="4979518"/>
                <a:ext cx="981487" cy="369332"/>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6EE9C54D-05CC-4DC3-A344-A042E91C7F5D}"/>
                  </a:ext>
                </a:extLst>
              </p:cNvPr>
              <p:cNvSpPr/>
              <p:nvPr/>
            </p:nvSpPr>
            <p:spPr>
              <a:xfrm>
                <a:off x="2256473" y="4983940"/>
                <a:ext cx="9859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i="1">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𝑐</m:t>
                          </m:r>
                        </m:e>
                        <m:sub>
                          <m:r>
                            <a:rPr lang="en-US" altLang="zh-TW" i="1">
                              <a:latin typeface="Cambria Math" panose="02040503050406030204" pitchFamily="18" charset="0"/>
                              <a:ea typeface="Cambria Math" panose="02040503050406030204" pitchFamily="18" charset="0"/>
                            </a:rPr>
                            <m:t>2</m:t>
                          </m:r>
                        </m:sub>
                      </m:sSub>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𝑐</m:t>
                          </m:r>
                        </m:e>
                        <m:sub>
                          <m:r>
                            <a:rPr lang="en-US" altLang="zh-TW" i="1">
                              <a:latin typeface="Cambria Math" panose="02040503050406030204" pitchFamily="18" charset="0"/>
                              <a:ea typeface="Cambria Math" panose="02040503050406030204" pitchFamily="18" charset="0"/>
                            </a:rPr>
                            <m:t>6</m:t>
                          </m:r>
                        </m:sub>
                      </m:sSub>
                    </m:oMath>
                  </m:oMathPara>
                </a14:m>
                <a:endParaRPr lang="zh-TW" altLang="en-US" dirty="0"/>
              </a:p>
            </p:txBody>
          </p:sp>
        </mc:Choice>
        <mc:Fallback xmlns="">
          <p:sp>
            <p:nvSpPr>
              <p:cNvPr id="55" name="矩形 54">
                <a:extLst>
                  <a:ext uri="{FF2B5EF4-FFF2-40B4-BE49-F238E27FC236}">
                    <a16:creationId xmlns:a16="http://schemas.microsoft.com/office/drawing/2014/main" id="{6EE9C54D-05CC-4DC3-A344-A042E91C7F5D}"/>
                  </a:ext>
                </a:extLst>
              </p:cNvPr>
              <p:cNvSpPr>
                <a:spLocks noRot="1" noChangeAspect="1" noMove="1" noResize="1" noEditPoints="1" noAdjustHandles="1" noChangeArrowheads="1" noChangeShapeType="1" noTextEdit="1"/>
              </p:cNvSpPr>
              <p:nvPr/>
            </p:nvSpPr>
            <p:spPr>
              <a:xfrm>
                <a:off x="2256473" y="4983940"/>
                <a:ext cx="985975" cy="369332"/>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6" name="矩形 55">
                <a:extLst>
                  <a:ext uri="{FF2B5EF4-FFF2-40B4-BE49-F238E27FC236}">
                    <a16:creationId xmlns:a16="http://schemas.microsoft.com/office/drawing/2014/main" id="{44981783-5A43-44E9-9C48-F3C8A64DCDF3}"/>
                  </a:ext>
                </a:extLst>
              </p:cNvPr>
              <p:cNvSpPr/>
              <p:nvPr/>
            </p:nvSpPr>
            <p:spPr>
              <a:xfrm>
                <a:off x="3263208" y="4939821"/>
                <a:ext cx="10641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i="1">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𝑐</m:t>
                          </m:r>
                        </m:e>
                        <m:sub>
                          <m:r>
                            <a:rPr lang="en-US" altLang="zh-TW" i="1">
                              <a:latin typeface="Cambria Math" panose="02040503050406030204" pitchFamily="18" charset="0"/>
                              <a:ea typeface="Cambria Math" panose="02040503050406030204" pitchFamily="18" charset="0"/>
                            </a:rPr>
                            <m:t>6</m:t>
                          </m:r>
                        </m:sub>
                      </m:sSub>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𝑀</m:t>
                          </m:r>
                        </m:e>
                        <m:sub>
                          <m:r>
                            <a:rPr lang="en-US" altLang="zh-TW" i="1">
                              <a:latin typeface="Cambria Math" panose="02040503050406030204" pitchFamily="18" charset="0"/>
                              <a:ea typeface="Cambria Math" panose="02040503050406030204" pitchFamily="18" charset="0"/>
                            </a:rPr>
                            <m:t>1</m:t>
                          </m:r>
                        </m:sub>
                      </m:sSub>
                    </m:oMath>
                  </m:oMathPara>
                </a14:m>
                <a:endParaRPr lang="zh-TW" altLang="en-US" dirty="0"/>
              </a:p>
            </p:txBody>
          </p:sp>
        </mc:Choice>
        <mc:Fallback xmlns="">
          <p:sp>
            <p:nvSpPr>
              <p:cNvPr id="56" name="矩形 55">
                <a:extLst>
                  <a:ext uri="{FF2B5EF4-FFF2-40B4-BE49-F238E27FC236}">
                    <a16:creationId xmlns:a16="http://schemas.microsoft.com/office/drawing/2014/main" id="{44981783-5A43-44E9-9C48-F3C8A64DCDF3}"/>
                  </a:ext>
                </a:extLst>
              </p:cNvPr>
              <p:cNvSpPr>
                <a:spLocks noRot="1" noChangeAspect="1" noMove="1" noResize="1" noEditPoints="1" noAdjustHandles="1" noChangeArrowheads="1" noChangeShapeType="1" noTextEdit="1"/>
              </p:cNvSpPr>
              <p:nvPr/>
            </p:nvSpPr>
            <p:spPr>
              <a:xfrm>
                <a:off x="3263208" y="4939821"/>
                <a:ext cx="1064137" cy="369332"/>
              </a:xfrm>
              <a:prstGeom prst="rect">
                <a:avLst/>
              </a:prstGeom>
              <a:blipFill>
                <a:blip r:embed="rId14"/>
                <a:stretch>
                  <a:fillRect/>
                </a:stretch>
              </a:blipFill>
            </p:spPr>
            <p:txBody>
              <a:bodyPr/>
              <a:lstStyle/>
              <a:p>
                <a:r>
                  <a:rPr lang="zh-TW" altLang="en-US">
                    <a:noFill/>
                  </a:rPr>
                  <a:t> </a:t>
                </a:r>
              </a:p>
            </p:txBody>
          </p:sp>
        </mc:Fallback>
      </mc:AlternateContent>
      <p:cxnSp>
        <p:nvCxnSpPr>
          <p:cNvPr id="59" name="直線單箭頭接點 58">
            <a:extLst>
              <a:ext uri="{FF2B5EF4-FFF2-40B4-BE49-F238E27FC236}">
                <a16:creationId xmlns:a16="http://schemas.microsoft.com/office/drawing/2014/main" id="{1EAAE03C-5FC1-43D1-8567-5674B2EE7AEE}"/>
              </a:ext>
            </a:extLst>
          </p:cNvPr>
          <p:cNvCxnSpPr>
            <a:cxnSpLocks/>
          </p:cNvCxnSpPr>
          <p:nvPr/>
        </p:nvCxnSpPr>
        <p:spPr>
          <a:xfrm flipH="1">
            <a:off x="4742362" y="4609082"/>
            <a:ext cx="241975" cy="355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32846171-51FC-4F91-BADF-E3B5EDF31D47}"/>
                  </a:ext>
                </a:extLst>
              </p:cNvPr>
              <p:cNvSpPr/>
              <p:nvPr/>
            </p:nvSpPr>
            <p:spPr>
              <a:xfrm>
                <a:off x="4307203" y="4963689"/>
                <a:ext cx="10845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i="1" dirty="0">
                              <a:latin typeface="Cambria Math" panose="02040503050406030204" pitchFamily="18" charset="0"/>
                              <a:ea typeface="Cambria Math" panose="02040503050406030204" pitchFamily="18" charset="0"/>
                            </a:rPr>
                          </m:ctrlPr>
                        </m:sSubPr>
                        <m:e>
                          <m:r>
                            <m:rPr>
                              <m:sty m:val="p"/>
                            </m:rPr>
                            <a:rPr lang="en-US" altLang="zh-TW" i="1" dirty="0">
                              <a:latin typeface="Cambria Math" panose="02040503050406030204" pitchFamily="18" charset="0"/>
                              <a:ea typeface="Cambria Math" panose="02040503050406030204" pitchFamily="18" charset="0"/>
                            </a:rPr>
                            <m:t>M</m:t>
                          </m:r>
                        </m:e>
                        <m:sub>
                          <m:r>
                            <a:rPr lang="en-US" altLang="zh-TW" i="1" dirty="0">
                              <a:latin typeface="Cambria Math" panose="02040503050406030204" pitchFamily="18" charset="0"/>
                              <a:ea typeface="Cambria Math" panose="02040503050406030204" pitchFamily="18" charset="0"/>
                            </a:rPr>
                            <m:t>1</m:t>
                          </m:r>
                        </m:sub>
                      </m:sSub>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m:rPr>
                              <m:sty m:val="p"/>
                            </m:rPr>
                            <a:rPr lang="en-US" altLang="zh-TW">
                              <a:latin typeface="Cambria Math" panose="02040503050406030204" pitchFamily="18" charset="0"/>
                              <a:ea typeface="Cambria Math" panose="02040503050406030204" pitchFamily="18" charset="0"/>
                            </a:rPr>
                            <m:t>x</m:t>
                          </m:r>
                        </m:e>
                        <m:sub>
                          <m:r>
                            <a:rPr lang="en-US" altLang="zh-TW">
                              <a:latin typeface="Cambria Math" panose="02040503050406030204" pitchFamily="18" charset="0"/>
                              <a:ea typeface="Cambria Math" panose="02040503050406030204" pitchFamily="18" charset="0"/>
                            </a:rPr>
                            <m:t>3</m:t>
                          </m:r>
                        </m:sub>
                      </m:sSub>
                    </m:oMath>
                  </m:oMathPara>
                </a14:m>
                <a:endParaRPr lang="zh-TW" altLang="en-US" dirty="0"/>
              </a:p>
            </p:txBody>
          </p:sp>
        </mc:Choice>
        <mc:Fallback xmlns="">
          <p:sp>
            <p:nvSpPr>
              <p:cNvPr id="63" name="矩形 62">
                <a:extLst>
                  <a:ext uri="{FF2B5EF4-FFF2-40B4-BE49-F238E27FC236}">
                    <a16:creationId xmlns:a16="http://schemas.microsoft.com/office/drawing/2014/main" id="{32846171-51FC-4F91-BADF-E3B5EDF31D47}"/>
                  </a:ext>
                </a:extLst>
              </p:cNvPr>
              <p:cNvSpPr>
                <a:spLocks noRot="1" noChangeAspect="1" noMove="1" noResize="1" noEditPoints="1" noAdjustHandles="1" noChangeArrowheads="1" noChangeShapeType="1" noTextEdit="1"/>
              </p:cNvSpPr>
              <p:nvPr/>
            </p:nvSpPr>
            <p:spPr>
              <a:xfrm>
                <a:off x="4307203" y="4963689"/>
                <a:ext cx="1084592" cy="369332"/>
              </a:xfrm>
              <a:prstGeom prst="rect">
                <a:avLst/>
              </a:prstGeom>
              <a:blipFill>
                <a:blip r:embed="rId15"/>
                <a:stretch>
                  <a:fillRect/>
                </a:stretch>
              </a:blipFill>
            </p:spPr>
            <p:txBody>
              <a:bodyPr/>
              <a:lstStyle/>
              <a:p>
                <a:r>
                  <a:rPr lang="zh-TW" altLang="en-US">
                    <a:noFill/>
                  </a:rPr>
                  <a:t> </a:t>
                </a:r>
              </a:p>
            </p:txBody>
          </p:sp>
        </mc:Fallback>
      </mc:AlternateContent>
      <p:cxnSp>
        <p:nvCxnSpPr>
          <p:cNvPr id="64" name="直線單箭頭接點 63">
            <a:extLst>
              <a:ext uri="{FF2B5EF4-FFF2-40B4-BE49-F238E27FC236}">
                <a16:creationId xmlns:a16="http://schemas.microsoft.com/office/drawing/2014/main" id="{33069A71-D439-40D2-84E5-56B78660D822}"/>
              </a:ext>
            </a:extLst>
          </p:cNvPr>
          <p:cNvCxnSpPr>
            <a:cxnSpLocks/>
            <a:endCxn id="67" idx="0"/>
          </p:cNvCxnSpPr>
          <p:nvPr/>
        </p:nvCxnSpPr>
        <p:spPr>
          <a:xfrm>
            <a:off x="5668610" y="4570643"/>
            <a:ext cx="147007" cy="393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矩形 66">
                <a:extLst>
                  <a:ext uri="{FF2B5EF4-FFF2-40B4-BE49-F238E27FC236}">
                    <a16:creationId xmlns:a16="http://schemas.microsoft.com/office/drawing/2014/main" id="{A9673A73-65C3-4F8C-A27D-86372A12D2AC}"/>
                  </a:ext>
                </a:extLst>
              </p:cNvPr>
              <p:cNvSpPr/>
              <p:nvPr/>
            </p:nvSpPr>
            <p:spPr>
              <a:xfrm>
                <a:off x="5303842" y="4963689"/>
                <a:ext cx="10235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i="1">
                              <a:latin typeface="Cambria Math" panose="02040503050406030204" pitchFamily="18" charset="0"/>
                              <a:ea typeface="Cambria Math" panose="02040503050406030204" pitchFamily="18" charset="0"/>
                            </a:rPr>
                          </m:ctrlPr>
                        </m:sSubPr>
                        <m:e>
                          <m:r>
                            <m:rPr>
                              <m:sty m:val="p"/>
                            </m:rPr>
                            <a:rPr lang="en-US" altLang="zh-TW">
                              <a:latin typeface="Cambria Math" panose="02040503050406030204" pitchFamily="18" charset="0"/>
                              <a:ea typeface="Cambria Math" panose="02040503050406030204" pitchFamily="18" charset="0"/>
                            </a:rPr>
                            <m:t>x</m:t>
                          </m:r>
                        </m:e>
                        <m:sub>
                          <m:r>
                            <a:rPr lang="en-US" altLang="zh-TW">
                              <a:latin typeface="Cambria Math" panose="02040503050406030204" pitchFamily="18" charset="0"/>
                              <a:ea typeface="Cambria Math" panose="02040503050406030204" pitchFamily="18" charset="0"/>
                            </a:rPr>
                            <m:t>3</m:t>
                          </m:r>
                        </m:sub>
                      </m:sSub>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𝑥</m:t>
                          </m:r>
                        </m:e>
                        <m:sub>
                          <m:r>
                            <a:rPr lang="en-US" altLang="zh-TW" i="1">
                              <a:latin typeface="Cambria Math" panose="02040503050406030204" pitchFamily="18" charset="0"/>
                              <a:ea typeface="Cambria Math" panose="02040503050406030204" pitchFamily="18" charset="0"/>
                            </a:rPr>
                            <m:t>5</m:t>
                          </m:r>
                        </m:sub>
                      </m:sSub>
                    </m:oMath>
                  </m:oMathPara>
                </a14:m>
                <a:endParaRPr lang="zh-TW" altLang="en-US" dirty="0"/>
              </a:p>
            </p:txBody>
          </p:sp>
        </mc:Choice>
        <mc:Fallback xmlns="">
          <p:sp>
            <p:nvSpPr>
              <p:cNvPr id="67" name="矩形 66">
                <a:extLst>
                  <a:ext uri="{FF2B5EF4-FFF2-40B4-BE49-F238E27FC236}">
                    <a16:creationId xmlns:a16="http://schemas.microsoft.com/office/drawing/2014/main" id="{A9673A73-65C3-4F8C-A27D-86372A12D2AC}"/>
                  </a:ext>
                </a:extLst>
              </p:cNvPr>
              <p:cNvSpPr>
                <a:spLocks noRot="1" noChangeAspect="1" noMove="1" noResize="1" noEditPoints="1" noAdjustHandles="1" noChangeArrowheads="1" noChangeShapeType="1" noTextEdit="1"/>
              </p:cNvSpPr>
              <p:nvPr/>
            </p:nvSpPr>
            <p:spPr>
              <a:xfrm>
                <a:off x="5303842" y="4963689"/>
                <a:ext cx="1023550" cy="369332"/>
              </a:xfrm>
              <a:prstGeom prst="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4A40DCDB-80EE-4F4B-A6AB-A35095E551BC}"/>
                  </a:ext>
                </a:extLst>
              </p:cNvPr>
              <p:cNvSpPr/>
              <p:nvPr/>
            </p:nvSpPr>
            <p:spPr>
              <a:xfrm>
                <a:off x="6270442" y="4952677"/>
                <a:ext cx="10904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i="1">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𝑥</m:t>
                          </m:r>
                        </m:e>
                        <m:sub>
                          <m:r>
                            <a:rPr lang="en-US" altLang="zh-TW" i="1">
                              <a:latin typeface="Cambria Math" panose="02040503050406030204" pitchFamily="18" charset="0"/>
                              <a:ea typeface="Cambria Math" panose="02040503050406030204" pitchFamily="18" charset="0"/>
                            </a:rPr>
                            <m:t>5</m:t>
                          </m:r>
                        </m:sub>
                      </m:sSub>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𝑀</m:t>
                          </m:r>
                        </m:e>
                        <m:sub>
                          <m:r>
                            <a:rPr lang="en-US" altLang="zh-TW" i="1">
                              <a:latin typeface="Cambria Math" panose="02040503050406030204" pitchFamily="18" charset="0"/>
                              <a:ea typeface="Cambria Math" panose="02040503050406030204" pitchFamily="18" charset="0"/>
                            </a:rPr>
                            <m:t>2</m:t>
                          </m:r>
                        </m:sub>
                      </m:sSub>
                    </m:oMath>
                  </m:oMathPara>
                </a14:m>
                <a:endParaRPr lang="zh-TW" altLang="en-US" dirty="0"/>
              </a:p>
            </p:txBody>
          </p:sp>
        </mc:Choice>
        <mc:Fallback xmlns="">
          <p:sp>
            <p:nvSpPr>
              <p:cNvPr id="70" name="矩形 69">
                <a:extLst>
                  <a:ext uri="{FF2B5EF4-FFF2-40B4-BE49-F238E27FC236}">
                    <a16:creationId xmlns:a16="http://schemas.microsoft.com/office/drawing/2014/main" id="{4A40DCDB-80EE-4F4B-A6AB-A35095E551BC}"/>
                  </a:ext>
                </a:extLst>
              </p:cNvPr>
              <p:cNvSpPr>
                <a:spLocks noRot="1" noChangeAspect="1" noMove="1" noResize="1" noEditPoints="1" noAdjustHandles="1" noChangeArrowheads="1" noChangeShapeType="1" noTextEdit="1"/>
              </p:cNvSpPr>
              <p:nvPr/>
            </p:nvSpPr>
            <p:spPr>
              <a:xfrm>
                <a:off x="6270442" y="4952677"/>
                <a:ext cx="1090491" cy="369332"/>
              </a:xfrm>
              <a:prstGeom prst="rect">
                <a:avLst/>
              </a:prstGeom>
              <a:blipFill>
                <a:blip r:embed="rId17"/>
                <a:stretch>
                  <a:fillRect/>
                </a:stretch>
              </a:blipFill>
            </p:spPr>
            <p:txBody>
              <a:bodyPr/>
              <a:lstStyle/>
              <a:p>
                <a:r>
                  <a:rPr lang="zh-TW" altLang="en-US">
                    <a:noFill/>
                  </a:rPr>
                  <a:t> </a:t>
                </a:r>
              </a:p>
            </p:txBody>
          </p:sp>
        </mc:Fallback>
      </mc:AlternateContent>
      <p:cxnSp>
        <p:nvCxnSpPr>
          <p:cNvPr id="71" name="直線單箭頭接點 70">
            <a:extLst>
              <a:ext uri="{FF2B5EF4-FFF2-40B4-BE49-F238E27FC236}">
                <a16:creationId xmlns:a16="http://schemas.microsoft.com/office/drawing/2014/main" id="{087D2D8A-CDD6-4ABF-B9F4-75E365FDB5EC}"/>
              </a:ext>
            </a:extLst>
          </p:cNvPr>
          <p:cNvCxnSpPr>
            <a:cxnSpLocks/>
          </p:cNvCxnSpPr>
          <p:nvPr/>
        </p:nvCxnSpPr>
        <p:spPr>
          <a:xfrm>
            <a:off x="6314930" y="4589358"/>
            <a:ext cx="338977" cy="3743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a:extLst>
              <a:ext uri="{FF2B5EF4-FFF2-40B4-BE49-F238E27FC236}">
                <a16:creationId xmlns:a16="http://schemas.microsoft.com/office/drawing/2014/main" id="{C4FB5224-9B95-4828-9BD8-8F3AA302D9CF}"/>
              </a:ext>
            </a:extLst>
          </p:cNvPr>
          <p:cNvCxnSpPr>
            <a:cxnSpLocks/>
          </p:cNvCxnSpPr>
          <p:nvPr/>
        </p:nvCxnSpPr>
        <p:spPr>
          <a:xfrm flipH="1">
            <a:off x="7975837" y="4601492"/>
            <a:ext cx="138409" cy="382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43A00666-A46F-4B77-B496-25EC682EAD15}"/>
                  </a:ext>
                </a:extLst>
              </p:cNvPr>
              <p:cNvSpPr/>
              <p:nvPr/>
            </p:nvSpPr>
            <p:spPr>
              <a:xfrm>
                <a:off x="7541967" y="4983940"/>
                <a:ext cx="109023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i="1" dirty="0">
                              <a:latin typeface="Cambria Math" panose="02040503050406030204" pitchFamily="18" charset="0"/>
                              <a:ea typeface="Cambria Math" panose="02040503050406030204" pitchFamily="18" charset="0"/>
                            </a:rPr>
                          </m:ctrlPr>
                        </m:sSubPr>
                        <m:e>
                          <m:r>
                            <m:rPr>
                              <m:sty m:val="p"/>
                            </m:rPr>
                            <a:rPr lang="en-US" altLang="zh-TW" i="1" dirty="0">
                              <a:latin typeface="Cambria Math" panose="02040503050406030204" pitchFamily="18" charset="0"/>
                              <a:ea typeface="Cambria Math" panose="02040503050406030204" pitchFamily="18" charset="0"/>
                            </a:rPr>
                            <m:t>M</m:t>
                          </m:r>
                        </m:e>
                        <m:sub>
                          <m:r>
                            <a:rPr lang="en-US" altLang="zh-TW" i="1" dirty="0">
                              <a:latin typeface="Cambria Math" panose="02040503050406030204" pitchFamily="18" charset="0"/>
                              <a:ea typeface="Cambria Math" panose="02040503050406030204" pitchFamily="18" charset="0"/>
                            </a:rPr>
                            <m:t>2</m:t>
                          </m:r>
                        </m:sub>
                      </m:sSub>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m:rPr>
                              <m:sty m:val="p"/>
                            </m:rPr>
                            <a:rPr lang="en-US" altLang="zh-TW">
                              <a:latin typeface="Cambria Math" panose="02040503050406030204" pitchFamily="18" charset="0"/>
                              <a:ea typeface="Cambria Math" panose="02040503050406030204" pitchFamily="18" charset="0"/>
                            </a:rPr>
                            <m:t>v</m:t>
                          </m:r>
                        </m:e>
                        <m:sub>
                          <m:r>
                            <a:rPr lang="en-US" altLang="zh-TW">
                              <a:latin typeface="Cambria Math" panose="02040503050406030204" pitchFamily="18" charset="0"/>
                              <a:ea typeface="Cambria Math" panose="02040503050406030204" pitchFamily="18" charset="0"/>
                            </a:rPr>
                            <m:t>3</m:t>
                          </m:r>
                        </m:sub>
                      </m:sSub>
                    </m:oMath>
                  </m:oMathPara>
                </a14:m>
                <a:endParaRPr lang="zh-TW" altLang="en-US" dirty="0"/>
              </a:p>
            </p:txBody>
          </p:sp>
        </mc:Choice>
        <mc:Fallback xmlns="">
          <p:sp>
            <p:nvSpPr>
              <p:cNvPr id="76" name="矩形 75">
                <a:extLst>
                  <a:ext uri="{FF2B5EF4-FFF2-40B4-BE49-F238E27FC236}">
                    <a16:creationId xmlns:a16="http://schemas.microsoft.com/office/drawing/2014/main" id="{43A00666-A46F-4B77-B496-25EC682EAD15}"/>
                  </a:ext>
                </a:extLst>
              </p:cNvPr>
              <p:cNvSpPr>
                <a:spLocks noRot="1" noChangeAspect="1" noMove="1" noResize="1" noEditPoints="1" noAdjustHandles="1" noChangeArrowheads="1" noChangeShapeType="1" noTextEdit="1"/>
              </p:cNvSpPr>
              <p:nvPr/>
            </p:nvSpPr>
            <p:spPr>
              <a:xfrm>
                <a:off x="7541967" y="4983940"/>
                <a:ext cx="1090235" cy="369332"/>
              </a:xfrm>
              <a:prstGeom prst="rect">
                <a:avLst/>
              </a:prstGeom>
              <a:blipFill>
                <a:blip r:embed="rId18"/>
                <a:stretch>
                  <a:fillRect/>
                </a:stretch>
              </a:blipFill>
            </p:spPr>
            <p:txBody>
              <a:bodyPr/>
              <a:lstStyle/>
              <a:p>
                <a:r>
                  <a:rPr lang="zh-TW" altLang="en-US">
                    <a:noFill/>
                  </a:rPr>
                  <a:t> </a:t>
                </a:r>
              </a:p>
            </p:txBody>
          </p:sp>
        </mc:Fallback>
      </mc:AlternateContent>
      <p:cxnSp>
        <p:nvCxnSpPr>
          <p:cNvPr id="78" name="直線單箭頭接點 77">
            <a:extLst>
              <a:ext uri="{FF2B5EF4-FFF2-40B4-BE49-F238E27FC236}">
                <a16:creationId xmlns:a16="http://schemas.microsoft.com/office/drawing/2014/main" id="{14F0BD40-C418-4835-83F8-FC5EB64AE448}"/>
              </a:ext>
            </a:extLst>
          </p:cNvPr>
          <p:cNvCxnSpPr>
            <a:cxnSpLocks/>
          </p:cNvCxnSpPr>
          <p:nvPr/>
        </p:nvCxnSpPr>
        <p:spPr>
          <a:xfrm>
            <a:off x="8485831" y="4660052"/>
            <a:ext cx="354778" cy="247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矩形 81">
                <a:extLst>
                  <a:ext uri="{FF2B5EF4-FFF2-40B4-BE49-F238E27FC236}">
                    <a16:creationId xmlns:a16="http://schemas.microsoft.com/office/drawing/2014/main" id="{EA8A720A-6910-4BB3-BC32-D3362675DB50}"/>
                  </a:ext>
                </a:extLst>
              </p:cNvPr>
              <p:cNvSpPr/>
              <p:nvPr/>
            </p:nvSpPr>
            <p:spPr>
              <a:xfrm>
                <a:off x="8682863" y="4937660"/>
                <a:ext cx="9486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i="1">
                              <a:latin typeface="Cambria Math" panose="02040503050406030204" pitchFamily="18" charset="0"/>
                              <a:ea typeface="Cambria Math" panose="02040503050406030204" pitchFamily="18" charset="0"/>
                            </a:rPr>
                          </m:ctrlPr>
                        </m:sSubPr>
                        <m:e>
                          <m:r>
                            <m:rPr>
                              <m:sty m:val="p"/>
                            </m:rPr>
                            <a:rPr lang="en-US" altLang="zh-TW">
                              <a:latin typeface="Cambria Math" panose="02040503050406030204" pitchFamily="18" charset="0"/>
                              <a:ea typeface="Cambria Math" panose="02040503050406030204" pitchFamily="18" charset="0"/>
                            </a:rPr>
                            <m:t>v</m:t>
                          </m:r>
                        </m:e>
                        <m:sub>
                          <m:r>
                            <a:rPr lang="en-US" altLang="zh-TW">
                              <a:latin typeface="Cambria Math" panose="02040503050406030204" pitchFamily="18" charset="0"/>
                              <a:ea typeface="Cambria Math" panose="02040503050406030204" pitchFamily="18" charset="0"/>
                            </a:rPr>
                            <m:t>3</m:t>
                          </m:r>
                        </m:sub>
                      </m:sSub>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𝐸</m:t>
                      </m:r>
                    </m:oMath>
                  </m:oMathPara>
                </a14:m>
                <a:endParaRPr lang="zh-TW" altLang="en-US" dirty="0"/>
              </a:p>
            </p:txBody>
          </p:sp>
        </mc:Choice>
        <mc:Fallback xmlns="">
          <p:sp>
            <p:nvSpPr>
              <p:cNvPr id="82" name="矩形 81">
                <a:extLst>
                  <a:ext uri="{FF2B5EF4-FFF2-40B4-BE49-F238E27FC236}">
                    <a16:creationId xmlns:a16="http://schemas.microsoft.com/office/drawing/2014/main" id="{EA8A720A-6910-4BB3-BC32-D3362675DB50}"/>
                  </a:ext>
                </a:extLst>
              </p:cNvPr>
              <p:cNvSpPr>
                <a:spLocks noRot="1" noChangeAspect="1" noMove="1" noResize="1" noEditPoints="1" noAdjustHandles="1" noChangeArrowheads="1" noChangeShapeType="1" noTextEdit="1"/>
              </p:cNvSpPr>
              <p:nvPr/>
            </p:nvSpPr>
            <p:spPr>
              <a:xfrm>
                <a:off x="8682863" y="4937660"/>
                <a:ext cx="948658" cy="369332"/>
              </a:xfrm>
              <a:prstGeom prst="rect">
                <a:avLst/>
              </a:prstGeom>
              <a:blipFill>
                <a:blip r:embed="rId19"/>
                <a:stretch>
                  <a:fillRect/>
                </a:stretch>
              </a:blipFill>
            </p:spPr>
            <p:txBody>
              <a:bodyPr/>
              <a:lstStyle/>
              <a:p>
                <a:r>
                  <a:rPr lang="zh-TW" altLang="en-US">
                    <a:noFill/>
                  </a:rPr>
                  <a:t> </a:t>
                </a:r>
              </a:p>
            </p:txBody>
          </p:sp>
        </mc:Fallback>
      </mc:AlternateContent>
      <p:cxnSp>
        <p:nvCxnSpPr>
          <p:cNvPr id="83" name="直線單箭頭接點 82">
            <a:extLst>
              <a:ext uri="{FF2B5EF4-FFF2-40B4-BE49-F238E27FC236}">
                <a16:creationId xmlns:a16="http://schemas.microsoft.com/office/drawing/2014/main" id="{32B23154-4A1C-4098-A999-AE6CB58677B5}"/>
              </a:ext>
            </a:extLst>
          </p:cNvPr>
          <p:cNvCxnSpPr>
            <a:cxnSpLocks/>
          </p:cNvCxnSpPr>
          <p:nvPr/>
        </p:nvCxnSpPr>
        <p:spPr>
          <a:xfrm>
            <a:off x="1839423" y="5304777"/>
            <a:ext cx="0" cy="4145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05503A01-5BB8-463D-BE10-EA6E6B426300}"/>
                  </a:ext>
                </a:extLst>
              </p:cNvPr>
              <p:cNvSpPr/>
              <p:nvPr/>
            </p:nvSpPr>
            <p:spPr>
              <a:xfrm>
                <a:off x="1138769" y="5664538"/>
                <a:ext cx="152875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ea typeface="Cambria Math" panose="02040503050406030204" pitchFamily="18" charset="0"/>
                            </a:rPr>
                          </m:ctrlPr>
                        </m:sSubPr>
                        <m:e>
                          <m:r>
                            <m:rPr>
                              <m:sty m:val="p"/>
                            </m:rPr>
                            <a:rPr lang="en-US" altLang="zh-TW">
                              <a:latin typeface="Cambria Math" panose="02040503050406030204" pitchFamily="18" charset="0"/>
                              <a:ea typeface="Cambria Math" panose="02040503050406030204" pitchFamily="18" charset="0"/>
                            </a:rPr>
                            <m:t>c</m:t>
                          </m:r>
                        </m:e>
                        <m:sub>
                          <m:r>
                            <a:rPr lang="en-US" altLang="zh-TW">
                              <a:latin typeface="Cambria Math" panose="02040503050406030204" pitchFamily="18" charset="0"/>
                              <a:ea typeface="Cambria Math" panose="02040503050406030204" pitchFamily="18" charset="0"/>
                            </a:rPr>
                            <m:t>1</m:t>
                          </m:r>
                        </m:sub>
                      </m:sSub>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sSub>
                            <m:sSubPr>
                              <m:ctrlPr>
                                <a:rPr lang="en-US" altLang="zh-TW" b="0" i="1" smtClean="0">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𝑏</m:t>
                              </m:r>
                            </m:e>
                            <m:sub>
                              <m:r>
                                <a:rPr lang="en-US" altLang="zh-TW" b="0" i="1" smtClean="0">
                                  <a:latin typeface="Cambria Math" panose="02040503050406030204" pitchFamily="18" charset="0"/>
                                  <a:ea typeface="Cambria Math" panose="02040503050406030204" pitchFamily="18" charset="0"/>
                                </a:rPr>
                                <m:t>5</m:t>
                              </m:r>
                            </m:sub>
                          </m:sSub>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𝑐</m:t>
                          </m:r>
                        </m:e>
                        <m:sub>
                          <m:r>
                            <a:rPr lang="en-US" altLang="zh-TW" i="1">
                              <a:latin typeface="Cambria Math" panose="02040503050406030204" pitchFamily="18" charset="0"/>
                              <a:ea typeface="Cambria Math" panose="02040503050406030204" pitchFamily="18" charset="0"/>
                            </a:rPr>
                            <m:t>2</m:t>
                          </m:r>
                        </m:sub>
                      </m:sSub>
                    </m:oMath>
                  </m:oMathPara>
                </a14:m>
                <a:endParaRPr lang="zh-TW" altLang="en-US" dirty="0"/>
              </a:p>
            </p:txBody>
          </p:sp>
        </mc:Choice>
        <mc:Fallback xmlns="">
          <p:sp>
            <p:nvSpPr>
              <p:cNvPr id="86" name="矩形 85">
                <a:extLst>
                  <a:ext uri="{FF2B5EF4-FFF2-40B4-BE49-F238E27FC236}">
                    <a16:creationId xmlns:a16="http://schemas.microsoft.com/office/drawing/2014/main" id="{05503A01-5BB8-463D-BE10-EA6E6B426300}"/>
                  </a:ext>
                </a:extLst>
              </p:cNvPr>
              <p:cNvSpPr>
                <a:spLocks noRot="1" noChangeAspect="1" noMove="1" noResize="1" noEditPoints="1" noAdjustHandles="1" noChangeArrowheads="1" noChangeShapeType="1" noTextEdit="1"/>
              </p:cNvSpPr>
              <p:nvPr/>
            </p:nvSpPr>
            <p:spPr>
              <a:xfrm>
                <a:off x="1138769" y="5664538"/>
                <a:ext cx="1528752" cy="369332"/>
              </a:xfrm>
              <a:prstGeom prst="rect">
                <a:avLst/>
              </a:prstGeom>
              <a:blipFill>
                <a:blip r:embed="rId20"/>
                <a:stretch>
                  <a:fillRect/>
                </a:stretch>
              </a:blipFill>
            </p:spPr>
            <p:txBody>
              <a:bodyPr/>
              <a:lstStyle/>
              <a:p>
                <a:r>
                  <a:rPr lang="zh-TW" altLang="en-US">
                    <a:noFill/>
                  </a:rPr>
                  <a:t> </a:t>
                </a:r>
              </a:p>
            </p:txBody>
          </p:sp>
        </mc:Fallback>
      </mc:AlternateContent>
      <p:cxnSp>
        <p:nvCxnSpPr>
          <p:cNvPr id="87" name="直線單箭頭接點 86">
            <a:extLst>
              <a:ext uri="{FF2B5EF4-FFF2-40B4-BE49-F238E27FC236}">
                <a16:creationId xmlns:a16="http://schemas.microsoft.com/office/drawing/2014/main" id="{77F0FD6D-258E-465B-98C6-C54637E5984B}"/>
              </a:ext>
            </a:extLst>
          </p:cNvPr>
          <p:cNvCxnSpPr>
            <a:cxnSpLocks/>
          </p:cNvCxnSpPr>
          <p:nvPr/>
        </p:nvCxnSpPr>
        <p:spPr>
          <a:xfrm flipH="1">
            <a:off x="1385230" y="6033870"/>
            <a:ext cx="220249" cy="263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矩形 90">
                <a:extLst>
                  <a:ext uri="{FF2B5EF4-FFF2-40B4-BE49-F238E27FC236}">
                    <a16:creationId xmlns:a16="http://schemas.microsoft.com/office/drawing/2014/main" id="{6ECB03FE-5F67-46E4-8684-36F37B5CA435}"/>
                  </a:ext>
                </a:extLst>
              </p:cNvPr>
              <p:cNvSpPr/>
              <p:nvPr/>
            </p:nvSpPr>
            <p:spPr>
              <a:xfrm>
                <a:off x="1941000" y="6329342"/>
                <a:ext cx="10035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i="1">
                              <a:latin typeface="Cambria Math" panose="02040503050406030204" pitchFamily="18" charset="0"/>
                              <a:ea typeface="Cambria Math" panose="02040503050406030204" pitchFamily="18" charset="0"/>
                            </a:rPr>
                          </m:ctrlPr>
                        </m:sSubPr>
                        <m:e>
                          <m:sSub>
                            <m:sSubPr>
                              <m:ctrlPr>
                                <a:rPr lang="en-US" altLang="zh-TW" i="1">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𝑏</m:t>
                              </m:r>
                            </m:e>
                            <m:sub>
                              <m:r>
                                <a:rPr lang="en-US" altLang="zh-TW" i="1">
                                  <a:latin typeface="Cambria Math" panose="02040503050406030204" pitchFamily="18" charset="0"/>
                                  <a:ea typeface="Cambria Math" panose="02040503050406030204" pitchFamily="18" charset="0"/>
                                </a:rPr>
                                <m:t>5</m:t>
                              </m:r>
                            </m:sub>
                          </m:sSub>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𝑐</m:t>
                          </m:r>
                        </m:e>
                        <m:sub>
                          <m:r>
                            <a:rPr lang="en-US" altLang="zh-TW" i="1">
                              <a:latin typeface="Cambria Math" panose="02040503050406030204" pitchFamily="18" charset="0"/>
                              <a:ea typeface="Cambria Math" panose="02040503050406030204" pitchFamily="18" charset="0"/>
                            </a:rPr>
                            <m:t>2</m:t>
                          </m:r>
                        </m:sub>
                      </m:sSub>
                    </m:oMath>
                  </m:oMathPara>
                </a14:m>
                <a:endParaRPr lang="zh-TW" altLang="en-US" dirty="0"/>
              </a:p>
            </p:txBody>
          </p:sp>
        </mc:Choice>
        <mc:Fallback xmlns="">
          <p:sp>
            <p:nvSpPr>
              <p:cNvPr id="91" name="矩形 90">
                <a:extLst>
                  <a:ext uri="{FF2B5EF4-FFF2-40B4-BE49-F238E27FC236}">
                    <a16:creationId xmlns:a16="http://schemas.microsoft.com/office/drawing/2014/main" id="{6ECB03FE-5F67-46E4-8684-36F37B5CA435}"/>
                  </a:ext>
                </a:extLst>
              </p:cNvPr>
              <p:cNvSpPr>
                <a:spLocks noRot="1" noChangeAspect="1" noMove="1" noResize="1" noEditPoints="1" noAdjustHandles="1" noChangeArrowheads="1" noChangeShapeType="1" noTextEdit="1"/>
              </p:cNvSpPr>
              <p:nvPr/>
            </p:nvSpPr>
            <p:spPr>
              <a:xfrm>
                <a:off x="1941000" y="6329342"/>
                <a:ext cx="1003544" cy="369332"/>
              </a:xfrm>
              <a:prstGeom prst="rect">
                <a:avLst/>
              </a:prstGeom>
              <a:blipFill>
                <a:blip r:embed="rId2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07715DBA-6714-469C-BE17-AA8A853205CA}"/>
                  </a:ext>
                </a:extLst>
              </p:cNvPr>
              <p:cNvSpPr/>
              <p:nvPr/>
            </p:nvSpPr>
            <p:spPr>
              <a:xfrm>
                <a:off x="840368" y="6350464"/>
                <a:ext cx="9990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ea typeface="Cambria Math" panose="02040503050406030204" pitchFamily="18" charset="0"/>
                            </a:rPr>
                          </m:ctrlPr>
                        </m:sSubPr>
                        <m:e>
                          <m:r>
                            <m:rPr>
                              <m:sty m:val="p"/>
                            </m:rPr>
                            <a:rPr lang="en-US" altLang="zh-TW">
                              <a:latin typeface="Cambria Math" panose="02040503050406030204" pitchFamily="18" charset="0"/>
                              <a:ea typeface="Cambria Math" panose="02040503050406030204" pitchFamily="18" charset="0"/>
                            </a:rPr>
                            <m:t>c</m:t>
                          </m:r>
                        </m:e>
                        <m:sub>
                          <m:r>
                            <a:rPr lang="en-US" altLang="zh-TW">
                              <a:latin typeface="Cambria Math" panose="02040503050406030204" pitchFamily="18" charset="0"/>
                              <a:ea typeface="Cambria Math" panose="02040503050406030204" pitchFamily="18" charset="0"/>
                            </a:rPr>
                            <m:t>1</m:t>
                          </m:r>
                        </m:sub>
                      </m:sSub>
                      <m:r>
                        <a:rPr lang="en-US" altLang="zh-TW" i="1" smtClean="0">
                          <a:latin typeface="Cambria Math" panose="02040503050406030204" pitchFamily="18" charset="0"/>
                          <a:ea typeface="Cambria Math" panose="02040503050406030204" pitchFamily="18" charset="0"/>
                        </a:rPr>
                        <m:t>→</m:t>
                      </m:r>
                      <m:sSub>
                        <m:sSubPr>
                          <m:ctrlPr>
                            <a:rPr lang="en-US" altLang="zh-TW" b="0" i="1" smtClean="0">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𝑏</m:t>
                          </m:r>
                        </m:e>
                        <m:sub>
                          <m:r>
                            <a:rPr lang="en-US" altLang="zh-TW" b="0" i="1" smtClean="0">
                              <a:latin typeface="Cambria Math" panose="02040503050406030204" pitchFamily="18" charset="0"/>
                              <a:ea typeface="Cambria Math" panose="02040503050406030204" pitchFamily="18" charset="0"/>
                            </a:rPr>
                            <m:t>5</m:t>
                          </m:r>
                        </m:sub>
                      </m:sSub>
                    </m:oMath>
                  </m:oMathPara>
                </a14:m>
                <a:endParaRPr lang="zh-TW" altLang="en-US" dirty="0"/>
              </a:p>
            </p:txBody>
          </p:sp>
        </mc:Choice>
        <mc:Fallback xmlns="">
          <p:sp>
            <p:nvSpPr>
              <p:cNvPr id="92" name="矩形 91">
                <a:extLst>
                  <a:ext uri="{FF2B5EF4-FFF2-40B4-BE49-F238E27FC236}">
                    <a16:creationId xmlns:a16="http://schemas.microsoft.com/office/drawing/2014/main" id="{07715DBA-6714-469C-BE17-AA8A853205CA}"/>
                  </a:ext>
                </a:extLst>
              </p:cNvPr>
              <p:cNvSpPr>
                <a:spLocks noRot="1" noChangeAspect="1" noMove="1" noResize="1" noEditPoints="1" noAdjustHandles="1" noChangeArrowheads="1" noChangeShapeType="1" noTextEdit="1"/>
              </p:cNvSpPr>
              <p:nvPr/>
            </p:nvSpPr>
            <p:spPr>
              <a:xfrm>
                <a:off x="840368" y="6350464"/>
                <a:ext cx="999055" cy="369332"/>
              </a:xfrm>
              <a:prstGeom prst="rect">
                <a:avLst/>
              </a:prstGeom>
              <a:blipFill>
                <a:blip r:embed="rId22"/>
                <a:stretch>
                  <a:fillRect/>
                </a:stretch>
              </a:blipFill>
            </p:spPr>
            <p:txBody>
              <a:bodyPr/>
              <a:lstStyle/>
              <a:p>
                <a:r>
                  <a:rPr lang="zh-TW" altLang="en-US">
                    <a:noFill/>
                  </a:rPr>
                  <a:t> </a:t>
                </a:r>
              </a:p>
            </p:txBody>
          </p:sp>
        </mc:Fallback>
      </mc:AlternateContent>
      <p:cxnSp>
        <p:nvCxnSpPr>
          <p:cNvPr id="93" name="直線單箭頭接點 92">
            <a:extLst>
              <a:ext uri="{FF2B5EF4-FFF2-40B4-BE49-F238E27FC236}">
                <a16:creationId xmlns:a16="http://schemas.microsoft.com/office/drawing/2014/main" id="{DFF14A29-A3A8-41E4-AC0A-639BAC2AEC19}"/>
              </a:ext>
            </a:extLst>
          </p:cNvPr>
          <p:cNvCxnSpPr>
            <a:cxnSpLocks/>
          </p:cNvCxnSpPr>
          <p:nvPr/>
        </p:nvCxnSpPr>
        <p:spPr>
          <a:xfrm>
            <a:off x="2256473" y="6047490"/>
            <a:ext cx="152401" cy="284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F0DBAF5D-B648-4199-98FF-3A5776184AFA}"/>
              </a:ext>
            </a:extLst>
          </p:cNvPr>
          <p:cNvCxnSpPr>
            <a:cxnSpLocks/>
          </p:cNvCxnSpPr>
          <p:nvPr/>
        </p:nvCxnSpPr>
        <p:spPr>
          <a:xfrm>
            <a:off x="9437615" y="3862444"/>
            <a:ext cx="52022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8" name="矩形 97">
            <a:extLst>
              <a:ext uri="{FF2B5EF4-FFF2-40B4-BE49-F238E27FC236}">
                <a16:creationId xmlns:a16="http://schemas.microsoft.com/office/drawing/2014/main" id="{E765D112-5877-4504-81AA-58440C6C84D3}"/>
              </a:ext>
            </a:extLst>
          </p:cNvPr>
          <p:cNvSpPr/>
          <p:nvPr/>
        </p:nvSpPr>
        <p:spPr>
          <a:xfrm>
            <a:off x="9979862" y="3661614"/>
            <a:ext cx="2235422" cy="379701"/>
          </a:xfrm>
          <a:prstGeom prst="rect">
            <a:avLst/>
          </a:prstGeom>
        </p:spPr>
        <p:txBody>
          <a:bodyPr wrap="square">
            <a:spAutoFit/>
          </a:bodyPr>
          <a:lstStyle/>
          <a:p>
            <a:r>
              <a:rPr lang="en-US" altLang="zh-TW" dirty="0"/>
              <a:t>permutational analysis</a:t>
            </a:r>
            <a:endParaRPr lang="zh-TW" altLang="en-US" dirty="0"/>
          </a:p>
        </p:txBody>
      </p:sp>
      <p:cxnSp>
        <p:nvCxnSpPr>
          <p:cNvPr id="99" name="直線單箭頭接點 98">
            <a:extLst>
              <a:ext uri="{FF2B5EF4-FFF2-40B4-BE49-F238E27FC236}">
                <a16:creationId xmlns:a16="http://schemas.microsoft.com/office/drawing/2014/main" id="{8D8ADE27-2607-4B22-B92E-699604BF257A}"/>
              </a:ext>
            </a:extLst>
          </p:cNvPr>
          <p:cNvCxnSpPr>
            <a:cxnSpLocks/>
          </p:cNvCxnSpPr>
          <p:nvPr/>
        </p:nvCxnSpPr>
        <p:spPr>
          <a:xfrm>
            <a:off x="9437615" y="3341466"/>
            <a:ext cx="47859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 name="文字方塊 102">
            <a:extLst>
              <a:ext uri="{FF2B5EF4-FFF2-40B4-BE49-F238E27FC236}">
                <a16:creationId xmlns:a16="http://schemas.microsoft.com/office/drawing/2014/main" id="{D626B7D5-8E8C-4072-A36B-DDA0A95B4731}"/>
              </a:ext>
            </a:extLst>
          </p:cNvPr>
          <p:cNvSpPr txBox="1"/>
          <p:nvPr/>
        </p:nvSpPr>
        <p:spPr>
          <a:xfrm>
            <a:off x="10083567" y="3155005"/>
            <a:ext cx="1182848" cy="369332"/>
          </a:xfrm>
          <a:prstGeom prst="rect">
            <a:avLst/>
          </a:prstGeom>
          <a:noFill/>
        </p:spPr>
        <p:txBody>
          <a:bodyPr wrap="square" rtlCol="0">
            <a:spAutoFit/>
          </a:bodyPr>
          <a:lstStyle/>
          <a:p>
            <a:r>
              <a:rPr lang="zh-TW" altLang="en-US" dirty="0"/>
              <a:t>拆分</a:t>
            </a:r>
          </a:p>
        </p:txBody>
      </p:sp>
      <mc:AlternateContent xmlns:mc="http://schemas.openxmlformats.org/markup-compatibility/2006" xmlns:a14="http://schemas.microsoft.com/office/drawing/2010/main">
        <mc:Choice Requires="a14">
          <p:sp>
            <p:nvSpPr>
              <p:cNvPr id="104" name="文字方塊 103">
                <a:extLst>
                  <a:ext uri="{FF2B5EF4-FFF2-40B4-BE49-F238E27FC236}">
                    <a16:creationId xmlns:a16="http://schemas.microsoft.com/office/drawing/2014/main" id="{F3E02BBB-B4E9-4054-82C2-85B70B52250E}"/>
                  </a:ext>
                </a:extLst>
              </p:cNvPr>
              <p:cNvSpPr txBox="1"/>
              <p:nvPr/>
            </p:nvSpPr>
            <p:spPr>
              <a:xfrm>
                <a:off x="4195936" y="6059155"/>
                <a:ext cx="7347502" cy="369332"/>
              </a:xfrm>
              <a:prstGeom prst="rect">
                <a:avLst/>
              </a:prstGeom>
              <a:noFill/>
            </p:spPr>
            <p:txBody>
              <a:bodyPr wrap="square" rtlCol="0">
                <a:spAutoFit/>
              </a:bodyPr>
              <a:lstStyle/>
              <a:p>
                <a:r>
                  <a:rPr lang="zh-TW" altLang="en-US" dirty="0"/>
                  <a:t>路徑為 </a:t>
                </a:r>
                <a14:m>
                  <m:oMath xmlns:m="http://schemas.openxmlformats.org/officeDocument/2006/math">
                    <m:r>
                      <m:rPr>
                        <m:sty m:val="p"/>
                      </m:rPr>
                      <a:rPr lang="en-US" altLang="zh-TW" i="1" dirty="0">
                        <a:latin typeface="Cambria Math" panose="02040503050406030204" pitchFamily="18" charset="0"/>
                        <a:ea typeface="Cambria Math" panose="02040503050406030204" pitchFamily="18" charset="0"/>
                      </a:rPr>
                      <m:t>S</m:t>
                    </m:r>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m:rPr>
                            <m:sty m:val="p"/>
                          </m:rPr>
                          <a:rPr lang="en-US" altLang="zh-TW">
                            <a:latin typeface="Cambria Math" panose="02040503050406030204" pitchFamily="18" charset="0"/>
                            <a:ea typeface="Cambria Math" panose="02040503050406030204" pitchFamily="18" charset="0"/>
                          </a:rPr>
                          <m:t>c</m:t>
                        </m:r>
                      </m:e>
                      <m:sub>
                        <m:r>
                          <a:rPr lang="en-US" altLang="zh-TW">
                            <a:latin typeface="Cambria Math" panose="02040503050406030204" pitchFamily="18" charset="0"/>
                            <a:ea typeface="Cambria Math" panose="02040503050406030204" pitchFamily="18" charset="0"/>
                          </a:rPr>
                          <m:t>1</m:t>
                        </m:r>
                      </m:sub>
                    </m:sSub>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𝑏</m:t>
                        </m:r>
                      </m:e>
                      <m:sub>
                        <m:r>
                          <a:rPr lang="en-US" altLang="zh-TW" i="1">
                            <a:latin typeface="Cambria Math" panose="02040503050406030204" pitchFamily="18" charset="0"/>
                            <a:ea typeface="Cambria Math" panose="02040503050406030204" pitchFamily="18" charset="0"/>
                          </a:rPr>
                          <m:t>5</m:t>
                        </m:r>
                      </m:sub>
                    </m:sSub>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𝑐</m:t>
                        </m:r>
                      </m:e>
                      <m:sub>
                        <m:r>
                          <a:rPr lang="en-US" altLang="zh-TW" i="1">
                            <a:latin typeface="Cambria Math" panose="02040503050406030204" pitchFamily="18" charset="0"/>
                            <a:ea typeface="Cambria Math" panose="02040503050406030204" pitchFamily="18" charset="0"/>
                          </a:rPr>
                          <m:t>2</m:t>
                        </m:r>
                      </m:sub>
                    </m:sSub>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𝑐</m:t>
                        </m:r>
                      </m:e>
                      <m:sub>
                        <m:r>
                          <a:rPr lang="en-US" altLang="zh-TW" i="1">
                            <a:latin typeface="Cambria Math" panose="02040503050406030204" pitchFamily="18" charset="0"/>
                            <a:ea typeface="Cambria Math" panose="02040503050406030204" pitchFamily="18" charset="0"/>
                          </a:rPr>
                          <m:t>6</m:t>
                        </m:r>
                      </m:sub>
                    </m:sSub>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𝑀</m:t>
                        </m:r>
                      </m:e>
                      <m:sub>
                        <m:r>
                          <a:rPr lang="en-US" altLang="zh-TW" i="1">
                            <a:latin typeface="Cambria Math" panose="02040503050406030204" pitchFamily="18" charset="0"/>
                            <a:ea typeface="Cambria Math" panose="02040503050406030204" pitchFamily="18" charset="0"/>
                          </a:rPr>
                          <m:t>1</m:t>
                        </m:r>
                      </m:sub>
                    </m:sSub>
                  </m:oMath>
                </a14:m>
                <a:r>
                  <a:rPr lang="zh-TW" altLang="en-US" dirty="0"/>
                  <a:t> </a:t>
                </a:r>
                <a14:m>
                  <m:oMath xmlns:m="http://schemas.openxmlformats.org/officeDocument/2006/math">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m:rPr>
                            <m:sty m:val="p"/>
                          </m:rPr>
                          <a:rPr lang="en-US" altLang="zh-TW">
                            <a:latin typeface="Cambria Math" panose="02040503050406030204" pitchFamily="18" charset="0"/>
                            <a:ea typeface="Cambria Math" panose="02040503050406030204" pitchFamily="18" charset="0"/>
                          </a:rPr>
                          <m:t>x</m:t>
                        </m:r>
                      </m:e>
                      <m:sub>
                        <m:r>
                          <a:rPr lang="en-US" altLang="zh-TW">
                            <a:latin typeface="Cambria Math" panose="02040503050406030204" pitchFamily="18" charset="0"/>
                            <a:ea typeface="Cambria Math" panose="02040503050406030204" pitchFamily="18" charset="0"/>
                          </a:rPr>
                          <m:t>3</m:t>
                        </m:r>
                      </m:sub>
                    </m:sSub>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𝑥</m:t>
                        </m:r>
                      </m:e>
                      <m:sub>
                        <m:r>
                          <a:rPr lang="en-US" altLang="zh-TW" i="1">
                            <a:latin typeface="Cambria Math" panose="02040503050406030204" pitchFamily="18" charset="0"/>
                            <a:ea typeface="Cambria Math" panose="02040503050406030204" pitchFamily="18" charset="0"/>
                          </a:rPr>
                          <m:t>5</m:t>
                        </m:r>
                      </m:sub>
                    </m:sSub>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𝑀</m:t>
                        </m:r>
                      </m:e>
                      <m:sub>
                        <m:r>
                          <a:rPr lang="en-US" altLang="zh-TW" i="1">
                            <a:latin typeface="Cambria Math" panose="02040503050406030204" pitchFamily="18" charset="0"/>
                            <a:ea typeface="Cambria Math" panose="02040503050406030204" pitchFamily="18" charset="0"/>
                          </a:rPr>
                          <m:t>2</m:t>
                        </m:r>
                      </m:sub>
                    </m:sSub>
                    <m:r>
                      <a:rPr lang="zh-TW" altLang="en-US" i="1" smtClean="0">
                        <a:latin typeface="Cambria Math" panose="02040503050406030204" pitchFamily="18" charset="0"/>
                        <a:ea typeface="Cambria Math" panose="02040503050406030204" pitchFamily="18" charset="0"/>
                      </a:rPr>
                      <m:t> </m:t>
                    </m:r>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m:rPr>
                            <m:sty m:val="p"/>
                          </m:rPr>
                          <a:rPr lang="en-US" altLang="zh-TW">
                            <a:latin typeface="Cambria Math" panose="02040503050406030204" pitchFamily="18" charset="0"/>
                            <a:ea typeface="Cambria Math" panose="02040503050406030204" pitchFamily="18" charset="0"/>
                          </a:rPr>
                          <m:t>v</m:t>
                        </m:r>
                      </m:e>
                      <m:sub>
                        <m:r>
                          <a:rPr lang="en-US" altLang="zh-TW">
                            <a:latin typeface="Cambria Math" panose="02040503050406030204" pitchFamily="18" charset="0"/>
                            <a:ea typeface="Cambria Math" panose="02040503050406030204" pitchFamily="18" charset="0"/>
                          </a:rPr>
                          <m:t>3</m:t>
                        </m:r>
                      </m:sub>
                    </m:sSub>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𝐸</m:t>
                    </m:r>
                  </m:oMath>
                </a14:m>
                <a:r>
                  <a:rPr lang="zh-TW" altLang="en-US" dirty="0"/>
                  <a:t> </a:t>
                </a:r>
              </a:p>
            </p:txBody>
          </p:sp>
        </mc:Choice>
        <mc:Fallback xmlns="">
          <p:sp>
            <p:nvSpPr>
              <p:cNvPr id="104" name="文字方塊 103">
                <a:extLst>
                  <a:ext uri="{FF2B5EF4-FFF2-40B4-BE49-F238E27FC236}">
                    <a16:creationId xmlns:a16="http://schemas.microsoft.com/office/drawing/2014/main" id="{F3E02BBB-B4E9-4054-82C2-85B70B52250E}"/>
                  </a:ext>
                </a:extLst>
              </p:cNvPr>
              <p:cNvSpPr txBox="1">
                <a:spLocks noRot="1" noChangeAspect="1" noMove="1" noResize="1" noEditPoints="1" noAdjustHandles="1" noChangeArrowheads="1" noChangeShapeType="1" noTextEdit="1"/>
              </p:cNvSpPr>
              <p:nvPr/>
            </p:nvSpPr>
            <p:spPr>
              <a:xfrm>
                <a:off x="4195936" y="6059155"/>
                <a:ext cx="7347502" cy="369332"/>
              </a:xfrm>
              <a:prstGeom prst="rect">
                <a:avLst/>
              </a:prstGeom>
              <a:blipFill>
                <a:blip r:embed="rId23"/>
                <a:stretch>
                  <a:fillRect l="-663" t="-9836" b="-2459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73459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接點 2">
            <a:extLst>
              <a:ext uri="{FF2B5EF4-FFF2-40B4-BE49-F238E27FC236}">
                <a16:creationId xmlns:a16="http://schemas.microsoft.com/office/drawing/2014/main" id="{4E24072F-B870-49AE-88CA-0C4814168ADA}"/>
              </a:ext>
            </a:extLst>
          </p:cNvPr>
          <p:cNvCxnSpPr>
            <a:cxnSpLocks/>
          </p:cNvCxnSpPr>
          <p:nvPr/>
        </p:nvCxnSpPr>
        <p:spPr>
          <a:xfrm>
            <a:off x="444616" y="1317073"/>
            <a:ext cx="10268125" cy="0"/>
          </a:xfrm>
          <a:prstGeom prst="line">
            <a:avLst/>
          </a:prstGeom>
          <a:ln w="19050">
            <a:prstDash val="dash"/>
          </a:ln>
        </p:spPr>
        <p:style>
          <a:lnRef idx="1">
            <a:schemeClr val="accent2"/>
          </a:lnRef>
          <a:fillRef idx="0">
            <a:schemeClr val="accent2"/>
          </a:fillRef>
          <a:effectRef idx="0">
            <a:schemeClr val="accent2"/>
          </a:effectRef>
          <a:fontRef idx="minor">
            <a:schemeClr val="tx1"/>
          </a:fontRef>
        </p:style>
      </p:cxnSp>
      <p:sp>
        <p:nvSpPr>
          <p:cNvPr id="4" name="文字方塊 3">
            <a:extLst>
              <a:ext uri="{FF2B5EF4-FFF2-40B4-BE49-F238E27FC236}">
                <a16:creationId xmlns:a16="http://schemas.microsoft.com/office/drawing/2014/main" id="{2A9A4220-8451-47C4-AEC4-FBF96CECD96A}"/>
              </a:ext>
            </a:extLst>
          </p:cNvPr>
          <p:cNvSpPr txBox="1"/>
          <p:nvPr/>
        </p:nvSpPr>
        <p:spPr>
          <a:xfrm>
            <a:off x="444616" y="486076"/>
            <a:ext cx="7935986" cy="923330"/>
          </a:xfrm>
          <a:prstGeom prst="rect">
            <a:avLst/>
          </a:prstGeom>
          <a:noFill/>
        </p:spPr>
        <p:txBody>
          <a:bodyPr wrap="square" rtlCol="0">
            <a:spAutoFit/>
          </a:bodyPr>
          <a:lstStyle/>
          <a:p>
            <a:r>
              <a:rPr lang="en-US" altLang="zh-TW" sz="5400" dirty="0"/>
              <a:t>Pathway Pruning</a:t>
            </a:r>
            <a:endParaRPr lang="zh-TW" altLang="en-US" sz="5400" dirty="0"/>
          </a:p>
        </p:txBody>
      </p:sp>
      <p:sp>
        <p:nvSpPr>
          <p:cNvPr id="5" name="文字方塊 4">
            <a:extLst>
              <a:ext uri="{FF2B5EF4-FFF2-40B4-BE49-F238E27FC236}">
                <a16:creationId xmlns:a16="http://schemas.microsoft.com/office/drawing/2014/main" id="{DE507A28-C64A-44AA-A0F3-C22E01182BE0}"/>
              </a:ext>
            </a:extLst>
          </p:cNvPr>
          <p:cNvSpPr txBox="1"/>
          <p:nvPr/>
        </p:nvSpPr>
        <p:spPr>
          <a:xfrm>
            <a:off x="620785" y="1912909"/>
            <a:ext cx="6946084" cy="923330"/>
          </a:xfrm>
          <a:prstGeom prst="rect">
            <a:avLst/>
          </a:prstGeom>
          <a:noFill/>
        </p:spPr>
        <p:txBody>
          <a:bodyPr wrap="square" rtlCol="0">
            <a:spAutoFit/>
          </a:bodyPr>
          <a:lstStyle/>
          <a:p>
            <a:r>
              <a:rPr lang="zh-TW" altLang="en-US" dirty="0"/>
              <a:t>由於使用 </a:t>
            </a:r>
            <a:r>
              <a:rPr lang="en-US" altLang="zh-TW" dirty="0" err="1"/>
              <a:t>Bresenham’s</a:t>
            </a:r>
            <a:r>
              <a:rPr lang="en-US" altLang="zh-TW" dirty="0"/>
              <a:t> line algorithm </a:t>
            </a:r>
            <a:r>
              <a:rPr lang="zh-TW" altLang="en-US" dirty="0"/>
              <a:t>做點的校正，仍然存在多種方法來對相同兩組坐標之間的對角線進行混疊，因此對已找到的路徑做 </a:t>
            </a:r>
            <a:r>
              <a:rPr lang="en-US" altLang="zh-TW" dirty="0"/>
              <a:t>Pathway pruning</a:t>
            </a:r>
            <a:r>
              <a:rPr lang="zh-TW" altLang="en-US" dirty="0"/>
              <a:t>。</a:t>
            </a:r>
          </a:p>
        </p:txBody>
      </p:sp>
      <p:pic>
        <p:nvPicPr>
          <p:cNvPr id="6" name="圖片 5">
            <a:extLst>
              <a:ext uri="{FF2B5EF4-FFF2-40B4-BE49-F238E27FC236}">
                <a16:creationId xmlns:a16="http://schemas.microsoft.com/office/drawing/2014/main" id="{E1631525-35C5-4F64-A3EE-1F254B61F9ED}"/>
              </a:ext>
            </a:extLst>
          </p:cNvPr>
          <p:cNvPicPr>
            <a:picLocks noChangeAspect="1"/>
          </p:cNvPicPr>
          <p:nvPr/>
        </p:nvPicPr>
        <p:blipFill>
          <a:blip r:embed="rId2"/>
          <a:stretch>
            <a:fillRect/>
          </a:stretch>
        </p:blipFill>
        <p:spPr>
          <a:xfrm>
            <a:off x="8324677" y="1647752"/>
            <a:ext cx="3154259" cy="2870845"/>
          </a:xfrm>
          <a:prstGeom prst="rect">
            <a:avLst/>
          </a:prstGeom>
        </p:spPr>
      </p:pic>
      <p:sp>
        <p:nvSpPr>
          <p:cNvPr id="7" name="文字方塊 6">
            <a:extLst>
              <a:ext uri="{FF2B5EF4-FFF2-40B4-BE49-F238E27FC236}">
                <a16:creationId xmlns:a16="http://schemas.microsoft.com/office/drawing/2014/main" id="{B2259AED-EDB2-4A0F-A6E8-AC25A875D578}"/>
              </a:ext>
            </a:extLst>
          </p:cNvPr>
          <p:cNvSpPr txBox="1"/>
          <p:nvPr/>
        </p:nvSpPr>
        <p:spPr>
          <a:xfrm>
            <a:off x="620785" y="3083174"/>
            <a:ext cx="6627303" cy="923330"/>
          </a:xfrm>
          <a:prstGeom prst="rect">
            <a:avLst/>
          </a:prstGeom>
          <a:noFill/>
        </p:spPr>
        <p:txBody>
          <a:bodyPr wrap="square" rtlCol="0">
            <a:spAutoFit/>
          </a:bodyPr>
          <a:lstStyle/>
          <a:p>
            <a:r>
              <a:rPr lang="zh-TW" altLang="en-US" dirty="0"/>
              <a:t>對路徑中的座標做有限制的局部擾動</a:t>
            </a:r>
            <a:r>
              <a:rPr lang="en-US" altLang="zh-TW" dirty="0"/>
              <a:t>(</a:t>
            </a:r>
            <a:r>
              <a:rPr lang="zh-TW" altLang="en-US" dirty="0"/>
              <a:t>這擾動能使路徑保持連續性</a:t>
            </a:r>
            <a:r>
              <a:rPr lang="en-US" altLang="zh-TW" dirty="0"/>
              <a:t>)</a:t>
            </a:r>
            <a:r>
              <a:rPr lang="zh-TW" altLang="en-US" dirty="0"/>
              <a:t>，對這些擾動進行運算，重新的排列，使整體路徑能量是最小的。</a:t>
            </a:r>
          </a:p>
        </p:txBody>
      </p:sp>
    </p:spTree>
    <p:extLst>
      <p:ext uri="{BB962C8B-B14F-4D97-AF65-F5344CB8AC3E}">
        <p14:creationId xmlns:p14="http://schemas.microsoft.com/office/powerpoint/2010/main" val="3791754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整體">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Office_36804187_TF22378848.potx" id="{35EE906A-EDD5-472E-B143-3EAC3EA7BF62}" vid="{597AE59B-CAF2-4F45-90E8-B121C6FDD945}"/>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B61EAB5F-88FC-4FAE-AE3C-037A3C365E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F44C90D-2A62-4985-9618-3460247437B1}">
  <ds:schemaRefs>
    <ds:schemaRef ds:uri="http://schemas.microsoft.com/sharepoint/v3/contenttype/forms"/>
  </ds:schemaRefs>
</ds:datastoreItem>
</file>

<file path=customXml/itemProps3.xml><?xml version="1.0" encoding="utf-8"?>
<ds:datastoreItem xmlns:ds="http://schemas.openxmlformats.org/officeDocument/2006/customXml" ds:itemID="{788A2F88-55C5-4ED1-9541-807C65424763}">
  <ds:schemaRefs>
    <ds:schemaRef ds:uri="http://purl.org/dc/dcmitype/"/>
    <ds:schemaRef ds:uri="http://schemas.openxmlformats.org/package/2006/metadata/core-properties"/>
    <ds:schemaRef ds:uri="http://purl.org/dc/elements/1.1/"/>
    <ds:schemaRef ds:uri="http://schemas.microsoft.com/office/2006/documentManagement/types"/>
    <ds:schemaRef ds:uri="71af3243-3dd4-4a8d-8c0d-dd76da1f02a5"/>
    <ds:schemaRef ds:uri="16c05727-aa75-4e4a-9b5f-8a80a1165891"/>
    <ds:schemaRef ds:uri="http://purl.org/dc/terms/"/>
    <ds:schemaRef ds:uri="http://schemas.microsoft.com/office/infopath/2007/PartnerControl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整體設計</Template>
  <TotalTime>0</TotalTime>
  <Words>1483</Words>
  <Application>Microsoft Office PowerPoint</Application>
  <PresentationFormat>寬螢幕</PresentationFormat>
  <Paragraphs>139</Paragraphs>
  <Slides>16</Slides>
  <Notes>1</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16</vt:i4>
      </vt:variant>
    </vt:vector>
  </HeadingPairs>
  <TitlesOfParts>
    <vt:vector size="24" baseType="lpstr">
      <vt:lpstr>Microsoft JhengHei UI</vt:lpstr>
      <vt:lpstr>微軟正黑體</vt:lpstr>
      <vt:lpstr>Arial</vt:lpstr>
      <vt:lpstr>Cambria Math</vt:lpstr>
      <vt:lpstr>Tw Cen MT</vt:lpstr>
      <vt:lpstr>Wingdings</vt:lpstr>
      <vt:lpstr>Wingdings 3</vt:lpstr>
      <vt:lpstr>整體</vt:lpstr>
      <vt:lpstr>POLARIS: Path of Least Action Analysis on Energy Landscapes</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2021-01-05T09:43:21Z</dcterms:created>
  <dcterms:modified xsi:type="dcterms:W3CDTF">2021-01-19T03:46:35Z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